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4431" r:id="rId2"/>
    <p:sldId id="4430" r:id="rId3"/>
    <p:sldId id="4432" r:id="rId4"/>
    <p:sldId id="4433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58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288" y="-10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47D0D8-C6A7-A549-AD65-36D556169E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659EC10-B0B4-8747-814A-9C58A61081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A817D97-2685-4748-9137-146F5E9EC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53520-95E4-834A-97D8-1D3BD56ABB25}" type="datetimeFigureOut">
              <a:rPr lang="nl-NL" smtClean="0"/>
              <a:t>13-10-2021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EC21D73-6C20-1B41-806E-60118446B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E4B0F35-EA40-EA48-A947-6A2DE2631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5ED0-2504-7245-8CBF-78FF274EFF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2854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03D81B-BF63-0947-8B8B-8AE307ACC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3371B62-063C-DA46-86EE-D70DF8D700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733F376-64FE-B14E-A0C2-05DEC7081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53520-95E4-834A-97D8-1D3BD56ABB25}" type="datetimeFigureOut">
              <a:rPr lang="nl-NL" smtClean="0"/>
              <a:t>13-10-2021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7943492-6030-6140-A09B-609FBF6CE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FFCF17D-9BF9-8347-BB53-82245313A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5ED0-2504-7245-8CBF-78FF274EFF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4111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922008B-EBCB-7B48-BBF2-28350D78A8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634EEB6-AFC3-6E42-A8B9-6BE4BC0ECB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0A4A861-F5A2-1045-9A42-039D590DD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53520-95E4-834A-97D8-1D3BD56ABB25}" type="datetimeFigureOut">
              <a:rPr lang="nl-NL" smtClean="0"/>
              <a:t>13-10-2021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02A7BC8-52B8-2C46-BBC8-1FB12758B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2A8E6BD-4B29-BB46-B368-13E4C6C6B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5ED0-2504-7245-8CBF-78FF274EFF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65287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8967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E248C3-474B-ED43-A9A1-B1E605293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65932E0-9A72-7944-B07D-CDD7A9BE8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0567CB6-5F17-1E45-8128-306502B6C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53520-95E4-834A-97D8-1D3BD56ABB25}" type="datetimeFigureOut">
              <a:rPr lang="nl-NL" smtClean="0"/>
              <a:t>13-10-2021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6B0D38F-AF7B-3846-A308-AA5A033A4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17C1200-B25F-AD4F-B650-9E8B3BE11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5ED0-2504-7245-8CBF-78FF274EFF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7298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34FFF9-A4C8-AB4F-AB35-0576FDD36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4BF0EB5-3137-D24F-A5AC-D5B45944D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A40B977-2250-C04D-AFD0-B6142452E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53520-95E4-834A-97D8-1D3BD56ABB25}" type="datetimeFigureOut">
              <a:rPr lang="nl-NL" smtClean="0"/>
              <a:t>13-10-2021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3668A7F-97CF-0543-9518-2EA00470E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AD22D0A-7511-464A-84CD-DC5CF8797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5ED0-2504-7245-8CBF-78FF274EFF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7884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D7773B-5E5A-4B45-9717-5AFDA3682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1CE092-1C86-1A47-B370-767425FF85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BD8BB5E-CD49-8F43-9452-8F5EC133B2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AF08A5B-5986-3644-A3C7-360E664BE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53520-95E4-834A-97D8-1D3BD56ABB25}" type="datetimeFigureOut">
              <a:rPr lang="nl-NL" smtClean="0"/>
              <a:t>13-10-2021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B02E1B0-38CC-7B4E-89BC-0353E4372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26630B2-A150-B94E-ACB6-8EB048818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5ED0-2504-7245-8CBF-78FF274EFF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8233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964FC1-DFCC-5441-9DA2-6DF05FEF6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58A88E3-894E-2B43-A065-AC1A28361E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AB56F91-D81E-774C-AC8C-4840C17BDE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F050300-66C7-7843-8C4D-2BB16258E9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BBAD7F3-3991-A74B-8BC5-52C8AF189E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C1ED5DCC-2E77-C443-9C41-7EECA14EE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53520-95E4-834A-97D8-1D3BD56ABB25}" type="datetimeFigureOut">
              <a:rPr lang="nl-NL" smtClean="0"/>
              <a:t>13-10-2021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EF0713C-FB55-FF41-86F2-0EB7827A0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E159C07C-9AFA-8A44-BD70-118150FEC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5ED0-2504-7245-8CBF-78FF274EFF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3021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CFE0AF-C587-BC45-B837-0D3F5FDBF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D38BDBE-07D5-EB47-B8CE-7811A431A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53520-95E4-834A-97D8-1D3BD56ABB25}" type="datetimeFigureOut">
              <a:rPr lang="nl-NL" smtClean="0"/>
              <a:t>13-10-2021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D35C463-9362-9641-9C87-6DD966062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E4510D2-DCDA-5C40-B78C-15B76ECAD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5ED0-2504-7245-8CBF-78FF274EFF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0499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BA133D7-7580-464C-80E4-1D2BA5336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53520-95E4-834A-97D8-1D3BD56ABB25}" type="datetimeFigureOut">
              <a:rPr lang="nl-NL" smtClean="0"/>
              <a:t>13-10-2021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D7152A6-57B9-F344-9850-441BD5DE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8E6ABE9-DB53-654A-8522-E65C2CB39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5ED0-2504-7245-8CBF-78FF274EFF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451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DC9422-E9E3-DC41-95EF-E6B745765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E15790C-843A-F540-A748-78C5EE135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05B21B7-A718-964C-85A9-74A03F4D96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0B1AFF3-C3D2-CD41-8823-B7ABCEC85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53520-95E4-834A-97D8-1D3BD56ABB25}" type="datetimeFigureOut">
              <a:rPr lang="nl-NL" smtClean="0"/>
              <a:t>13-10-2021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35122C4-8B2D-5A43-982F-FB1C2DA25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9A7FC19-1D4F-F647-AC05-2F306E784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5ED0-2504-7245-8CBF-78FF274EFF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257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807296-E198-0B49-A687-89C11384D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F8EB8A19-B0D1-E241-8E59-FC4B07E8DF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F92C530-58AB-A64F-AE50-BB46295BBF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8CF014E-A265-A14A-B0DC-38305F374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53520-95E4-834A-97D8-1D3BD56ABB25}" type="datetimeFigureOut">
              <a:rPr lang="nl-NL" smtClean="0"/>
              <a:t>13-10-2021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D13A1B8-649E-0B4F-B57E-143C8C86C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C15868D-400E-8544-90FB-4A1B5707B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5ED0-2504-7245-8CBF-78FF274EFF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8173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33A22DC-5384-634A-9167-09DFF142C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4F9D789-2C41-F548-B020-B0953AC4C1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495A934-1341-3D43-AA2A-A791B1EB46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53520-95E4-834A-97D8-1D3BD56ABB25}" type="datetimeFigureOut">
              <a:rPr lang="nl-NL" smtClean="0"/>
              <a:t>13-10-2021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98CEEAE-D489-4C4C-B541-31FAAB75CE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AAD8A3A-4756-A246-981C-BA356A7654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35ED0-2504-7245-8CBF-78FF274EFF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0791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2255762" y="511095"/>
            <a:ext cx="75599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Tandarts.nl</a:t>
            </a:r>
            <a:r>
              <a:rPr lang="en-US" sz="4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 in </a:t>
            </a:r>
            <a:r>
              <a:rPr lang="en-US" sz="4000" b="1" dirty="0" err="1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vogelvlucht</a:t>
            </a:r>
            <a:endParaRPr lang="en-US" sz="4000" b="1" dirty="0">
              <a:solidFill>
                <a:schemeClr val="tx2"/>
              </a:solidFill>
              <a:latin typeface="Poppins" pitchFamily="2" charset="77"/>
              <a:ea typeface="Lato Heavy" charset="0"/>
              <a:cs typeface="Poppins" pitchFamily="2" charset="77"/>
            </a:endParaRP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1237316" y="1206721"/>
            <a:ext cx="952051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err="1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Ontwikkelingen</a:t>
            </a:r>
            <a:r>
              <a:rPr lang="en-US" sz="9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van het platform door de </a:t>
            </a:r>
            <a:r>
              <a:rPr lang="en-US" sz="900" dirty="0" err="1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jaren</a:t>
            </a:r>
            <a:r>
              <a:rPr lang="en-US" sz="9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900" dirty="0" err="1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heen</a:t>
            </a:r>
            <a:r>
              <a:rPr lang="en-US" sz="9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</a:p>
        </p:txBody>
      </p:sp>
      <p:sp>
        <p:nvSpPr>
          <p:cNvPr id="25" name="Freeform 4">
            <a:extLst>
              <a:ext uri="{FF2B5EF4-FFF2-40B4-BE49-F238E27FC236}">
                <a16:creationId xmlns:a16="http://schemas.microsoft.com/office/drawing/2014/main" id="{CBA02708-E3F0-7442-AC74-F3BA16FA6A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67448" y="11255360"/>
            <a:ext cx="362868" cy="447986"/>
          </a:xfrm>
          <a:custGeom>
            <a:avLst/>
            <a:gdLst>
              <a:gd name="T0" fmla="*/ 174 w 358"/>
              <a:gd name="T1" fmla="*/ 0 h 442"/>
              <a:gd name="T2" fmla="*/ 357 w 358"/>
              <a:gd name="T3" fmla="*/ 441 h 442"/>
              <a:gd name="T4" fmla="*/ 174 w 358"/>
              <a:gd name="T5" fmla="*/ 341 h 442"/>
              <a:gd name="T6" fmla="*/ 0 w 358"/>
              <a:gd name="T7" fmla="*/ 441 h 442"/>
              <a:gd name="T8" fmla="*/ 174 w 358"/>
              <a:gd name="T9" fmla="*/ 0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8" h="442">
                <a:moveTo>
                  <a:pt x="174" y="0"/>
                </a:moveTo>
                <a:lnTo>
                  <a:pt x="357" y="441"/>
                </a:lnTo>
                <a:lnTo>
                  <a:pt x="174" y="341"/>
                </a:lnTo>
                <a:lnTo>
                  <a:pt x="0" y="441"/>
                </a:lnTo>
                <a:lnTo>
                  <a:pt x="174" y="0"/>
                </a:lnTo>
              </a:path>
            </a:pathLst>
          </a:cu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85030CDE-6146-4540-A7A2-9193EA0321A3}"/>
              </a:ext>
            </a:extLst>
          </p:cNvPr>
          <p:cNvCxnSpPr>
            <a:cxnSpLocks/>
            <a:stCxn id="41" idx="6"/>
            <a:endCxn id="43" idx="2"/>
          </p:cNvCxnSpPr>
          <p:nvPr/>
        </p:nvCxnSpPr>
        <p:spPr>
          <a:xfrm>
            <a:off x="3178789" y="2758781"/>
            <a:ext cx="3622116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or: Elbow 7">
            <a:extLst>
              <a:ext uri="{FF2B5EF4-FFF2-40B4-BE49-F238E27FC236}">
                <a16:creationId xmlns:a16="http://schemas.microsoft.com/office/drawing/2014/main" id="{006B56CC-3492-5B4B-AB47-C41F204B030D}"/>
              </a:ext>
            </a:extLst>
          </p:cNvPr>
          <p:cNvCxnSpPr>
            <a:stCxn id="43" idx="6"/>
            <a:endCxn id="46" idx="0"/>
          </p:cNvCxnSpPr>
          <p:nvPr/>
        </p:nvCxnSpPr>
        <p:spPr>
          <a:xfrm>
            <a:off x="7603402" y="2758781"/>
            <a:ext cx="1811057" cy="1127917"/>
          </a:xfrm>
          <a:prstGeom prst="bentConnector2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AC42E40-564B-144A-8ED9-BEC29A29B403}"/>
              </a:ext>
            </a:extLst>
          </p:cNvPr>
          <p:cNvCxnSpPr>
            <a:stCxn id="46" idx="2"/>
            <a:endCxn id="42" idx="6"/>
          </p:cNvCxnSpPr>
          <p:nvPr/>
        </p:nvCxnSpPr>
        <p:spPr>
          <a:xfrm flipH="1">
            <a:off x="5391096" y="4287946"/>
            <a:ext cx="3622115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or: Elbow 11">
            <a:extLst>
              <a:ext uri="{FF2B5EF4-FFF2-40B4-BE49-F238E27FC236}">
                <a16:creationId xmlns:a16="http://schemas.microsoft.com/office/drawing/2014/main" id="{9E9CB470-4C3A-C54D-893A-61E3EDC059E4}"/>
              </a:ext>
            </a:extLst>
          </p:cNvPr>
          <p:cNvCxnSpPr>
            <a:stCxn id="42" idx="2"/>
            <a:endCxn id="40" idx="0"/>
          </p:cNvCxnSpPr>
          <p:nvPr/>
        </p:nvCxnSpPr>
        <p:spPr>
          <a:xfrm rot="10800000" flipV="1">
            <a:off x="2777541" y="4287945"/>
            <a:ext cx="1811058" cy="1127917"/>
          </a:xfrm>
          <a:prstGeom prst="bentConnector2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AD757E1-572F-9645-B368-1C94C61682F5}"/>
              </a:ext>
            </a:extLst>
          </p:cNvPr>
          <p:cNvCxnSpPr>
            <a:stCxn id="40" idx="6"/>
          </p:cNvCxnSpPr>
          <p:nvPr/>
        </p:nvCxnSpPr>
        <p:spPr>
          <a:xfrm>
            <a:off x="3178789" y="5817112"/>
            <a:ext cx="3622116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>
            <a:extLst>
              <a:ext uri="{FF2B5EF4-FFF2-40B4-BE49-F238E27FC236}">
                <a16:creationId xmlns:a16="http://schemas.microsoft.com/office/drawing/2014/main" id="{099BBCE4-AB61-F241-9B5B-0066F543C047}"/>
              </a:ext>
            </a:extLst>
          </p:cNvPr>
          <p:cNvSpPr/>
          <p:nvPr/>
        </p:nvSpPr>
        <p:spPr>
          <a:xfrm>
            <a:off x="2376292" y="5415863"/>
            <a:ext cx="802497" cy="802497"/>
          </a:xfrm>
          <a:prstGeom prst="ellipse">
            <a:avLst/>
          </a:prstGeom>
          <a:solidFill>
            <a:schemeClr val="accent5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925C27A8-7400-1848-8AFD-8C9072F37A03}"/>
              </a:ext>
            </a:extLst>
          </p:cNvPr>
          <p:cNvSpPr/>
          <p:nvPr/>
        </p:nvSpPr>
        <p:spPr>
          <a:xfrm>
            <a:off x="2376292" y="2357532"/>
            <a:ext cx="802497" cy="802497"/>
          </a:xfrm>
          <a:prstGeom prst="ellipse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7FF8608E-F39F-034B-84A7-DC7677E43073}"/>
              </a:ext>
            </a:extLst>
          </p:cNvPr>
          <p:cNvSpPr/>
          <p:nvPr/>
        </p:nvSpPr>
        <p:spPr>
          <a:xfrm>
            <a:off x="4588599" y="3886698"/>
            <a:ext cx="802497" cy="802497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83723BFC-B848-C340-B7AD-8B54DD39CF11}"/>
              </a:ext>
            </a:extLst>
          </p:cNvPr>
          <p:cNvSpPr/>
          <p:nvPr/>
        </p:nvSpPr>
        <p:spPr>
          <a:xfrm>
            <a:off x="6800905" y="2357532"/>
            <a:ext cx="802497" cy="802497"/>
          </a:xfrm>
          <a:prstGeom prst="ellipse">
            <a:avLst/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B6AA7DAD-A984-E44E-8A61-632CA941434D}"/>
              </a:ext>
            </a:extLst>
          </p:cNvPr>
          <p:cNvSpPr/>
          <p:nvPr/>
        </p:nvSpPr>
        <p:spPr>
          <a:xfrm>
            <a:off x="9013211" y="3886698"/>
            <a:ext cx="802497" cy="802497"/>
          </a:xfrm>
          <a:prstGeom prst="ellipse">
            <a:avLst/>
          </a:prstGeom>
          <a:solidFill>
            <a:schemeClr val="accent3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0D8D9AAC-93D1-1347-9668-8543BBB12530}"/>
              </a:ext>
            </a:extLst>
          </p:cNvPr>
          <p:cNvSpPr/>
          <p:nvPr/>
        </p:nvSpPr>
        <p:spPr>
          <a:xfrm>
            <a:off x="6800905" y="5415863"/>
            <a:ext cx="802497" cy="802497"/>
          </a:xfrm>
          <a:prstGeom prst="ellipse">
            <a:avLst/>
          </a:prstGeom>
          <a:solidFill>
            <a:schemeClr val="accent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71" name="Freeform: Shape 18">
            <a:extLst>
              <a:ext uri="{FF2B5EF4-FFF2-40B4-BE49-F238E27FC236}">
                <a16:creationId xmlns:a16="http://schemas.microsoft.com/office/drawing/2014/main" id="{9BE7D5A1-A902-AC45-9074-76C4FDF04F1E}"/>
              </a:ext>
            </a:extLst>
          </p:cNvPr>
          <p:cNvSpPr/>
          <p:nvPr/>
        </p:nvSpPr>
        <p:spPr>
          <a:xfrm>
            <a:off x="3634625" y="2606731"/>
            <a:ext cx="801707" cy="304096"/>
          </a:xfrm>
          <a:custGeom>
            <a:avLst/>
            <a:gdLst>
              <a:gd name="connsiteX0" fmla="*/ 28575 w 828675"/>
              <a:gd name="connsiteY0" fmla="*/ 132638 h 314325"/>
              <a:gd name="connsiteX1" fmla="*/ 740664 w 828675"/>
              <a:gd name="connsiteY1" fmla="*/ 132638 h 314325"/>
              <a:gd name="connsiteX2" fmla="*/ 656082 w 828675"/>
              <a:gd name="connsiteY2" fmla="*/ 48056 h 314325"/>
              <a:gd name="connsiteX3" fmla="*/ 657508 w 828675"/>
              <a:gd name="connsiteY3" fmla="*/ 7670 h 314325"/>
              <a:gd name="connsiteX4" fmla="*/ 696468 w 828675"/>
              <a:gd name="connsiteY4" fmla="*/ 7670 h 314325"/>
              <a:gd name="connsiteX5" fmla="*/ 829818 w 828675"/>
              <a:gd name="connsiteY5" fmla="*/ 141020 h 314325"/>
              <a:gd name="connsiteX6" fmla="*/ 829818 w 828675"/>
              <a:gd name="connsiteY6" fmla="*/ 181406 h 314325"/>
              <a:gd name="connsiteX7" fmla="*/ 696468 w 828675"/>
              <a:gd name="connsiteY7" fmla="*/ 314756 h 314325"/>
              <a:gd name="connsiteX8" fmla="*/ 656082 w 828675"/>
              <a:gd name="connsiteY8" fmla="*/ 314756 h 314325"/>
              <a:gd name="connsiteX9" fmla="*/ 656082 w 828675"/>
              <a:gd name="connsiteY9" fmla="*/ 274370 h 314325"/>
              <a:gd name="connsiteX10" fmla="*/ 740664 w 828675"/>
              <a:gd name="connsiteY10" fmla="*/ 189788 h 314325"/>
              <a:gd name="connsiteX11" fmla="*/ 28575 w 828675"/>
              <a:gd name="connsiteY11" fmla="*/ 189788 h 314325"/>
              <a:gd name="connsiteX12" fmla="*/ 0 w 828675"/>
              <a:gd name="connsiteY12" fmla="*/ 161213 h 314325"/>
              <a:gd name="connsiteX13" fmla="*/ 28575 w 828675"/>
              <a:gd name="connsiteY13" fmla="*/ 132638 h 314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28675" h="314325">
                <a:moveTo>
                  <a:pt x="28575" y="132638"/>
                </a:moveTo>
                <a:lnTo>
                  <a:pt x="740664" y="132638"/>
                </a:lnTo>
                <a:lnTo>
                  <a:pt x="656082" y="48056"/>
                </a:lnTo>
                <a:cubicBezTo>
                  <a:pt x="645324" y="36509"/>
                  <a:pt x="645962" y="18428"/>
                  <a:pt x="657508" y="7670"/>
                </a:cubicBezTo>
                <a:cubicBezTo>
                  <a:pt x="668482" y="-2557"/>
                  <a:pt x="685494" y="-2557"/>
                  <a:pt x="696468" y="7670"/>
                </a:cubicBezTo>
                <a:lnTo>
                  <a:pt x="829818" y="141020"/>
                </a:lnTo>
                <a:cubicBezTo>
                  <a:pt x="840960" y="152176"/>
                  <a:pt x="840960" y="170249"/>
                  <a:pt x="829818" y="181406"/>
                </a:cubicBezTo>
                <a:lnTo>
                  <a:pt x="696468" y="314756"/>
                </a:lnTo>
                <a:cubicBezTo>
                  <a:pt x="685311" y="325898"/>
                  <a:pt x="667239" y="325898"/>
                  <a:pt x="656082" y="314756"/>
                </a:cubicBezTo>
                <a:cubicBezTo>
                  <a:pt x="644940" y="303599"/>
                  <a:pt x="644940" y="285526"/>
                  <a:pt x="656082" y="274370"/>
                </a:cubicBezTo>
                <a:lnTo>
                  <a:pt x="740664" y="189788"/>
                </a:lnTo>
                <a:lnTo>
                  <a:pt x="28575" y="189788"/>
                </a:lnTo>
                <a:cubicBezTo>
                  <a:pt x="12794" y="189788"/>
                  <a:pt x="0" y="176994"/>
                  <a:pt x="0" y="161213"/>
                </a:cubicBezTo>
                <a:cubicBezTo>
                  <a:pt x="0" y="145431"/>
                  <a:pt x="12794" y="132638"/>
                  <a:pt x="28575" y="132638"/>
                </a:cubicBez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900"/>
          </a:p>
        </p:txBody>
      </p:sp>
      <p:sp>
        <p:nvSpPr>
          <p:cNvPr id="83" name="Freeform: Shape 19">
            <a:extLst>
              <a:ext uri="{FF2B5EF4-FFF2-40B4-BE49-F238E27FC236}">
                <a16:creationId xmlns:a16="http://schemas.microsoft.com/office/drawing/2014/main" id="{466FFF44-477F-1742-8BBD-DE59D4F0C2AF}"/>
              </a:ext>
            </a:extLst>
          </p:cNvPr>
          <p:cNvSpPr/>
          <p:nvPr/>
        </p:nvSpPr>
        <p:spPr>
          <a:xfrm>
            <a:off x="7703318" y="4126606"/>
            <a:ext cx="801707" cy="313311"/>
          </a:xfrm>
          <a:custGeom>
            <a:avLst/>
            <a:gdLst>
              <a:gd name="connsiteX0" fmla="*/ 809600 w 828675"/>
              <a:gd name="connsiteY0" fmla="*/ 134063 h 323850"/>
              <a:gd name="connsiteX1" fmla="*/ 97511 w 828675"/>
              <a:gd name="connsiteY1" fmla="*/ 134063 h 323850"/>
              <a:gd name="connsiteX2" fmla="*/ 182093 w 828675"/>
              <a:gd name="connsiteY2" fmla="*/ 49481 h 323850"/>
              <a:gd name="connsiteX3" fmla="*/ 183519 w 828675"/>
              <a:gd name="connsiteY3" fmla="*/ 9095 h 323850"/>
              <a:gd name="connsiteX4" fmla="*/ 143133 w 828675"/>
              <a:gd name="connsiteY4" fmla="*/ 7669 h 323850"/>
              <a:gd name="connsiteX5" fmla="*/ 141707 w 828675"/>
              <a:gd name="connsiteY5" fmla="*/ 9095 h 323850"/>
              <a:gd name="connsiteX6" fmla="*/ 8357 w 828675"/>
              <a:gd name="connsiteY6" fmla="*/ 142445 h 323850"/>
              <a:gd name="connsiteX7" fmla="*/ 8357 w 828675"/>
              <a:gd name="connsiteY7" fmla="*/ 182831 h 323850"/>
              <a:gd name="connsiteX8" fmla="*/ 141707 w 828675"/>
              <a:gd name="connsiteY8" fmla="*/ 316181 h 323850"/>
              <a:gd name="connsiteX9" fmla="*/ 182093 w 828675"/>
              <a:gd name="connsiteY9" fmla="*/ 316181 h 323850"/>
              <a:gd name="connsiteX10" fmla="*/ 182093 w 828675"/>
              <a:gd name="connsiteY10" fmla="*/ 275795 h 323850"/>
              <a:gd name="connsiteX11" fmla="*/ 97511 w 828675"/>
              <a:gd name="connsiteY11" fmla="*/ 191213 h 323850"/>
              <a:gd name="connsiteX12" fmla="*/ 809600 w 828675"/>
              <a:gd name="connsiteY12" fmla="*/ 191213 h 323850"/>
              <a:gd name="connsiteX13" fmla="*/ 838175 w 828675"/>
              <a:gd name="connsiteY13" fmla="*/ 162638 h 323850"/>
              <a:gd name="connsiteX14" fmla="*/ 809600 w 828675"/>
              <a:gd name="connsiteY14" fmla="*/ 134063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28675" h="323850">
                <a:moveTo>
                  <a:pt x="809600" y="134063"/>
                </a:moveTo>
                <a:lnTo>
                  <a:pt x="97511" y="134063"/>
                </a:lnTo>
                <a:lnTo>
                  <a:pt x="182093" y="49481"/>
                </a:lnTo>
                <a:cubicBezTo>
                  <a:pt x="193639" y="38723"/>
                  <a:pt x="194277" y="20641"/>
                  <a:pt x="183519" y="9095"/>
                </a:cubicBezTo>
                <a:cubicBezTo>
                  <a:pt x="172760" y="-2451"/>
                  <a:pt x="154678" y="-3089"/>
                  <a:pt x="143133" y="7669"/>
                </a:cubicBezTo>
                <a:cubicBezTo>
                  <a:pt x="142640" y="8127"/>
                  <a:pt x="142165" y="8604"/>
                  <a:pt x="141707" y="9095"/>
                </a:cubicBezTo>
                <a:lnTo>
                  <a:pt x="8357" y="142445"/>
                </a:lnTo>
                <a:cubicBezTo>
                  <a:pt x="-2786" y="153602"/>
                  <a:pt x="-2786" y="171674"/>
                  <a:pt x="8357" y="182831"/>
                </a:cubicBezTo>
                <a:lnTo>
                  <a:pt x="141707" y="316181"/>
                </a:lnTo>
                <a:cubicBezTo>
                  <a:pt x="152863" y="327323"/>
                  <a:pt x="170936" y="327323"/>
                  <a:pt x="182093" y="316181"/>
                </a:cubicBezTo>
                <a:cubicBezTo>
                  <a:pt x="193235" y="305024"/>
                  <a:pt x="193235" y="286952"/>
                  <a:pt x="182093" y="275795"/>
                </a:cubicBezTo>
                <a:lnTo>
                  <a:pt x="97511" y="191213"/>
                </a:lnTo>
                <a:lnTo>
                  <a:pt x="809600" y="191213"/>
                </a:lnTo>
                <a:cubicBezTo>
                  <a:pt x="825382" y="191213"/>
                  <a:pt x="838175" y="178420"/>
                  <a:pt x="838175" y="162638"/>
                </a:cubicBezTo>
                <a:cubicBezTo>
                  <a:pt x="838175" y="146856"/>
                  <a:pt x="825382" y="134063"/>
                  <a:pt x="809600" y="134063"/>
                </a:cubicBez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900"/>
          </a:p>
        </p:txBody>
      </p:sp>
      <p:sp>
        <p:nvSpPr>
          <p:cNvPr id="84" name="Freeform: Shape 89">
            <a:extLst>
              <a:ext uri="{FF2B5EF4-FFF2-40B4-BE49-F238E27FC236}">
                <a16:creationId xmlns:a16="http://schemas.microsoft.com/office/drawing/2014/main" id="{EF350FE1-A28F-124B-BE0A-67AFCE7BD89E}"/>
              </a:ext>
            </a:extLst>
          </p:cNvPr>
          <p:cNvSpPr/>
          <p:nvPr/>
        </p:nvSpPr>
        <p:spPr>
          <a:xfrm>
            <a:off x="8058448" y="2606731"/>
            <a:ext cx="801707" cy="304096"/>
          </a:xfrm>
          <a:custGeom>
            <a:avLst/>
            <a:gdLst>
              <a:gd name="connsiteX0" fmla="*/ 28575 w 828675"/>
              <a:gd name="connsiteY0" fmla="*/ 132638 h 314325"/>
              <a:gd name="connsiteX1" fmla="*/ 740664 w 828675"/>
              <a:gd name="connsiteY1" fmla="*/ 132638 h 314325"/>
              <a:gd name="connsiteX2" fmla="*/ 656082 w 828675"/>
              <a:gd name="connsiteY2" fmla="*/ 48056 h 314325"/>
              <a:gd name="connsiteX3" fmla="*/ 657508 w 828675"/>
              <a:gd name="connsiteY3" fmla="*/ 7670 h 314325"/>
              <a:gd name="connsiteX4" fmla="*/ 696468 w 828675"/>
              <a:gd name="connsiteY4" fmla="*/ 7670 h 314325"/>
              <a:gd name="connsiteX5" fmla="*/ 829818 w 828675"/>
              <a:gd name="connsiteY5" fmla="*/ 141020 h 314325"/>
              <a:gd name="connsiteX6" fmla="*/ 829818 w 828675"/>
              <a:gd name="connsiteY6" fmla="*/ 181406 h 314325"/>
              <a:gd name="connsiteX7" fmla="*/ 696468 w 828675"/>
              <a:gd name="connsiteY7" fmla="*/ 314756 h 314325"/>
              <a:gd name="connsiteX8" fmla="*/ 656082 w 828675"/>
              <a:gd name="connsiteY8" fmla="*/ 314756 h 314325"/>
              <a:gd name="connsiteX9" fmla="*/ 656082 w 828675"/>
              <a:gd name="connsiteY9" fmla="*/ 274370 h 314325"/>
              <a:gd name="connsiteX10" fmla="*/ 740664 w 828675"/>
              <a:gd name="connsiteY10" fmla="*/ 189788 h 314325"/>
              <a:gd name="connsiteX11" fmla="*/ 28575 w 828675"/>
              <a:gd name="connsiteY11" fmla="*/ 189788 h 314325"/>
              <a:gd name="connsiteX12" fmla="*/ 0 w 828675"/>
              <a:gd name="connsiteY12" fmla="*/ 161213 h 314325"/>
              <a:gd name="connsiteX13" fmla="*/ 28575 w 828675"/>
              <a:gd name="connsiteY13" fmla="*/ 132638 h 314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28675" h="314325">
                <a:moveTo>
                  <a:pt x="28575" y="132638"/>
                </a:moveTo>
                <a:lnTo>
                  <a:pt x="740664" y="132638"/>
                </a:lnTo>
                <a:lnTo>
                  <a:pt x="656082" y="48056"/>
                </a:lnTo>
                <a:cubicBezTo>
                  <a:pt x="645324" y="36509"/>
                  <a:pt x="645962" y="18428"/>
                  <a:pt x="657508" y="7670"/>
                </a:cubicBezTo>
                <a:cubicBezTo>
                  <a:pt x="668482" y="-2557"/>
                  <a:pt x="685494" y="-2557"/>
                  <a:pt x="696468" y="7670"/>
                </a:cubicBezTo>
                <a:lnTo>
                  <a:pt x="829818" y="141020"/>
                </a:lnTo>
                <a:cubicBezTo>
                  <a:pt x="840960" y="152176"/>
                  <a:pt x="840960" y="170249"/>
                  <a:pt x="829818" y="181406"/>
                </a:cubicBezTo>
                <a:lnTo>
                  <a:pt x="696468" y="314756"/>
                </a:lnTo>
                <a:cubicBezTo>
                  <a:pt x="685311" y="325898"/>
                  <a:pt x="667239" y="325898"/>
                  <a:pt x="656082" y="314756"/>
                </a:cubicBezTo>
                <a:cubicBezTo>
                  <a:pt x="644940" y="303599"/>
                  <a:pt x="644940" y="285526"/>
                  <a:pt x="656082" y="274370"/>
                </a:cubicBezTo>
                <a:lnTo>
                  <a:pt x="740664" y="189788"/>
                </a:lnTo>
                <a:lnTo>
                  <a:pt x="28575" y="189788"/>
                </a:lnTo>
                <a:cubicBezTo>
                  <a:pt x="12794" y="189788"/>
                  <a:pt x="0" y="176994"/>
                  <a:pt x="0" y="161213"/>
                </a:cubicBezTo>
                <a:cubicBezTo>
                  <a:pt x="0" y="145431"/>
                  <a:pt x="12794" y="132638"/>
                  <a:pt x="28575" y="132638"/>
                </a:cubicBez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900"/>
          </a:p>
        </p:txBody>
      </p:sp>
      <p:sp>
        <p:nvSpPr>
          <p:cNvPr id="85" name="Freeform: Shape 90">
            <a:extLst>
              <a:ext uri="{FF2B5EF4-FFF2-40B4-BE49-F238E27FC236}">
                <a16:creationId xmlns:a16="http://schemas.microsoft.com/office/drawing/2014/main" id="{8F004D71-BB2A-D64B-9E0C-8B47574C9E3F}"/>
              </a:ext>
            </a:extLst>
          </p:cNvPr>
          <p:cNvSpPr/>
          <p:nvPr/>
        </p:nvSpPr>
        <p:spPr>
          <a:xfrm>
            <a:off x="3281821" y="4126606"/>
            <a:ext cx="801707" cy="313311"/>
          </a:xfrm>
          <a:custGeom>
            <a:avLst/>
            <a:gdLst>
              <a:gd name="connsiteX0" fmla="*/ 809600 w 828675"/>
              <a:gd name="connsiteY0" fmla="*/ 134063 h 323850"/>
              <a:gd name="connsiteX1" fmla="*/ 97511 w 828675"/>
              <a:gd name="connsiteY1" fmla="*/ 134063 h 323850"/>
              <a:gd name="connsiteX2" fmla="*/ 182093 w 828675"/>
              <a:gd name="connsiteY2" fmla="*/ 49481 h 323850"/>
              <a:gd name="connsiteX3" fmla="*/ 183519 w 828675"/>
              <a:gd name="connsiteY3" fmla="*/ 9095 h 323850"/>
              <a:gd name="connsiteX4" fmla="*/ 143133 w 828675"/>
              <a:gd name="connsiteY4" fmla="*/ 7669 h 323850"/>
              <a:gd name="connsiteX5" fmla="*/ 141707 w 828675"/>
              <a:gd name="connsiteY5" fmla="*/ 9095 h 323850"/>
              <a:gd name="connsiteX6" fmla="*/ 8357 w 828675"/>
              <a:gd name="connsiteY6" fmla="*/ 142445 h 323850"/>
              <a:gd name="connsiteX7" fmla="*/ 8357 w 828675"/>
              <a:gd name="connsiteY7" fmla="*/ 182831 h 323850"/>
              <a:gd name="connsiteX8" fmla="*/ 141707 w 828675"/>
              <a:gd name="connsiteY8" fmla="*/ 316181 h 323850"/>
              <a:gd name="connsiteX9" fmla="*/ 182093 w 828675"/>
              <a:gd name="connsiteY9" fmla="*/ 316181 h 323850"/>
              <a:gd name="connsiteX10" fmla="*/ 182093 w 828675"/>
              <a:gd name="connsiteY10" fmla="*/ 275795 h 323850"/>
              <a:gd name="connsiteX11" fmla="*/ 97511 w 828675"/>
              <a:gd name="connsiteY11" fmla="*/ 191213 h 323850"/>
              <a:gd name="connsiteX12" fmla="*/ 809600 w 828675"/>
              <a:gd name="connsiteY12" fmla="*/ 191213 h 323850"/>
              <a:gd name="connsiteX13" fmla="*/ 838175 w 828675"/>
              <a:gd name="connsiteY13" fmla="*/ 162638 h 323850"/>
              <a:gd name="connsiteX14" fmla="*/ 809600 w 828675"/>
              <a:gd name="connsiteY14" fmla="*/ 134063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28675" h="323850">
                <a:moveTo>
                  <a:pt x="809600" y="134063"/>
                </a:moveTo>
                <a:lnTo>
                  <a:pt x="97511" y="134063"/>
                </a:lnTo>
                <a:lnTo>
                  <a:pt x="182093" y="49481"/>
                </a:lnTo>
                <a:cubicBezTo>
                  <a:pt x="193639" y="38723"/>
                  <a:pt x="194277" y="20641"/>
                  <a:pt x="183519" y="9095"/>
                </a:cubicBezTo>
                <a:cubicBezTo>
                  <a:pt x="172760" y="-2451"/>
                  <a:pt x="154678" y="-3089"/>
                  <a:pt x="143133" y="7669"/>
                </a:cubicBezTo>
                <a:cubicBezTo>
                  <a:pt x="142640" y="8127"/>
                  <a:pt x="142165" y="8604"/>
                  <a:pt x="141707" y="9095"/>
                </a:cubicBezTo>
                <a:lnTo>
                  <a:pt x="8357" y="142445"/>
                </a:lnTo>
                <a:cubicBezTo>
                  <a:pt x="-2786" y="153602"/>
                  <a:pt x="-2786" y="171674"/>
                  <a:pt x="8357" y="182831"/>
                </a:cubicBezTo>
                <a:lnTo>
                  <a:pt x="141707" y="316181"/>
                </a:lnTo>
                <a:cubicBezTo>
                  <a:pt x="152863" y="327323"/>
                  <a:pt x="170936" y="327323"/>
                  <a:pt x="182093" y="316181"/>
                </a:cubicBezTo>
                <a:cubicBezTo>
                  <a:pt x="193235" y="305024"/>
                  <a:pt x="193235" y="286952"/>
                  <a:pt x="182093" y="275795"/>
                </a:cubicBezTo>
                <a:lnTo>
                  <a:pt x="97511" y="191213"/>
                </a:lnTo>
                <a:lnTo>
                  <a:pt x="809600" y="191213"/>
                </a:lnTo>
                <a:cubicBezTo>
                  <a:pt x="825382" y="191213"/>
                  <a:pt x="838175" y="178420"/>
                  <a:pt x="838175" y="162638"/>
                </a:cubicBezTo>
                <a:cubicBezTo>
                  <a:pt x="838175" y="146856"/>
                  <a:pt x="825382" y="134063"/>
                  <a:pt x="809600" y="134063"/>
                </a:cubicBez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900"/>
          </a:p>
        </p:txBody>
      </p:sp>
      <p:sp>
        <p:nvSpPr>
          <p:cNvPr id="86" name="Freeform: Shape 91">
            <a:extLst>
              <a:ext uri="{FF2B5EF4-FFF2-40B4-BE49-F238E27FC236}">
                <a16:creationId xmlns:a16="http://schemas.microsoft.com/office/drawing/2014/main" id="{D5ECF342-9BBD-2A49-B952-0AE3A164E2B9}"/>
              </a:ext>
            </a:extLst>
          </p:cNvPr>
          <p:cNvSpPr/>
          <p:nvPr/>
        </p:nvSpPr>
        <p:spPr>
          <a:xfrm>
            <a:off x="3634625" y="5665060"/>
            <a:ext cx="801707" cy="304096"/>
          </a:xfrm>
          <a:custGeom>
            <a:avLst/>
            <a:gdLst>
              <a:gd name="connsiteX0" fmla="*/ 28575 w 828675"/>
              <a:gd name="connsiteY0" fmla="*/ 132638 h 314325"/>
              <a:gd name="connsiteX1" fmla="*/ 740664 w 828675"/>
              <a:gd name="connsiteY1" fmla="*/ 132638 h 314325"/>
              <a:gd name="connsiteX2" fmla="*/ 656082 w 828675"/>
              <a:gd name="connsiteY2" fmla="*/ 48056 h 314325"/>
              <a:gd name="connsiteX3" fmla="*/ 657508 w 828675"/>
              <a:gd name="connsiteY3" fmla="*/ 7670 h 314325"/>
              <a:gd name="connsiteX4" fmla="*/ 696468 w 828675"/>
              <a:gd name="connsiteY4" fmla="*/ 7670 h 314325"/>
              <a:gd name="connsiteX5" fmla="*/ 829818 w 828675"/>
              <a:gd name="connsiteY5" fmla="*/ 141020 h 314325"/>
              <a:gd name="connsiteX6" fmla="*/ 829818 w 828675"/>
              <a:gd name="connsiteY6" fmla="*/ 181406 h 314325"/>
              <a:gd name="connsiteX7" fmla="*/ 696468 w 828675"/>
              <a:gd name="connsiteY7" fmla="*/ 314756 h 314325"/>
              <a:gd name="connsiteX8" fmla="*/ 656082 w 828675"/>
              <a:gd name="connsiteY8" fmla="*/ 314756 h 314325"/>
              <a:gd name="connsiteX9" fmla="*/ 656082 w 828675"/>
              <a:gd name="connsiteY9" fmla="*/ 274370 h 314325"/>
              <a:gd name="connsiteX10" fmla="*/ 740664 w 828675"/>
              <a:gd name="connsiteY10" fmla="*/ 189788 h 314325"/>
              <a:gd name="connsiteX11" fmla="*/ 28575 w 828675"/>
              <a:gd name="connsiteY11" fmla="*/ 189788 h 314325"/>
              <a:gd name="connsiteX12" fmla="*/ 0 w 828675"/>
              <a:gd name="connsiteY12" fmla="*/ 161213 h 314325"/>
              <a:gd name="connsiteX13" fmla="*/ 28575 w 828675"/>
              <a:gd name="connsiteY13" fmla="*/ 132638 h 314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28675" h="314325">
                <a:moveTo>
                  <a:pt x="28575" y="132638"/>
                </a:moveTo>
                <a:lnTo>
                  <a:pt x="740664" y="132638"/>
                </a:lnTo>
                <a:lnTo>
                  <a:pt x="656082" y="48056"/>
                </a:lnTo>
                <a:cubicBezTo>
                  <a:pt x="645324" y="36509"/>
                  <a:pt x="645962" y="18428"/>
                  <a:pt x="657508" y="7670"/>
                </a:cubicBezTo>
                <a:cubicBezTo>
                  <a:pt x="668482" y="-2557"/>
                  <a:pt x="685494" y="-2557"/>
                  <a:pt x="696468" y="7670"/>
                </a:cubicBezTo>
                <a:lnTo>
                  <a:pt x="829818" y="141020"/>
                </a:lnTo>
                <a:cubicBezTo>
                  <a:pt x="840960" y="152176"/>
                  <a:pt x="840960" y="170249"/>
                  <a:pt x="829818" y="181406"/>
                </a:cubicBezTo>
                <a:lnTo>
                  <a:pt x="696468" y="314756"/>
                </a:lnTo>
                <a:cubicBezTo>
                  <a:pt x="685311" y="325898"/>
                  <a:pt x="667239" y="325898"/>
                  <a:pt x="656082" y="314756"/>
                </a:cubicBezTo>
                <a:cubicBezTo>
                  <a:pt x="644940" y="303599"/>
                  <a:pt x="644940" y="285526"/>
                  <a:pt x="656082" y="274370"/>
                </a:cubicBezTo>
                <a:lnTo>
                  <a:pt x="740664" y="189788"/>
                </a:lnTo>
                <a:lnTo>
                  <a:pt x="28575" y="189788"/>
                </a:lnTo>
                <a:cubicBezTo>
                  <a:pt x="12794" y="189788"/>
                  <a:pt x="0" y="176994"/>
                  <a:pt x="0" y="161213"/>
                </a:cubicBezTo>
                <a:cubicBezTo>
                  <a:pt x="0" y="145431"/>
                  <a:pt x="12794" y="132638"/>
                  <a:pt x="28575" y="132638"/>
                </a:cubicBez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90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311A166-1A4E-4A48-B176-8C00B8F7E8BE}"/>
              </a:ext>
            </a:extLst>
          </p:cNvPr>
          <p:cNvGrpSpPr/>
          <p:nvPr/>
        </p:nvGrpSpPr>
        <p:grpSpPr>
          <a:xfrm>
            <a:off x="4120183" y="4632142"/>
            <a:ext cx="2134846" cy="759598"/>
            <a:chOff x="6965261" y="7498084"/>
            <a:chExt cx="4269692" cy="1519193"/>
          </a:xfrm>
        </p:grpSpPr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C35FEF37-CBC2-464B-BFBB-520050CDE493}"/>
                </a:ext>
              </a:extLst>
            </p:cNvPr>
            <p:cNvSpPr txBox="1"/>
            <p:nvPr/>
          </p:nvSpPr>
          <p:spPr>
            <a:xfrm flipH="1">
              <a:off x="7034001" y="8093949"/>
              <a:ext cx="4200952" cy="923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Meerwaarde</a:t>
              </a:r>
              <a:r>
                <a:rPr lang="en-US" sz="120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</a:t>
              </a:r>
              <a:r>
                <a:rPr lang="en-US" sz="120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voor</a:t>
              </a:r>
              <a:r>
                <a:rPr lang="en-US" sz="120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</a:t>
              </a:r>
              <a:r>
                <a:rPr lang="en-US" sz="120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Consumenten</a:t>
              </a:r>
              <a:r>
                <a:rPr lang="en-US" sz="120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</a:t>
              </a:r>
              <a:r>
                <a:rPr lang="en-US" sz="120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en</a:t>
              </a:r>
              <a:r>
                <a:rPr lang="en-US" sz="120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</a:t>
              </a:r>
              <a:r>
                <a:rPr lang="en-US" sz="120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Professie</a:t>
              </a:r>
              <a:r>
                <a:rPr lang="en-US" sz="120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</a:t>
              </a: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C14088F7-3ACB-214B-A354-65C0DDFE307B}"/>
                </a:ext>
              </a:extLst>
            </p:cNvPr>
            <p:cNvSpPr/>
            <p:nvPr/>
          </p:nvSpPr>
          <p:spPr>
            <a:xfrm flipH="1">
              <a:off x="6965261" y="7498084"/>
              <a:ext cx="3653452" cy="677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err="1">
                  <a:solidFill>
                    <a:schemeClr val="tx2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Poppins" pitchFamily="2" charset="77"/>
                </a:rPr>
                <a:t>Vernieuwingsplan</a:t>
              </a:r>
              <a:r>
                <a:rPr lang="en-US" sz="1600">
                  <a:solidFill>
                    <a:schemeClr val="tx2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Poppins" pitchFamily="2" charset="77"/>
                </a:rPr>
                <a:t> </a:t>
              </a:r>
              <a:endParaRPr lang="en-US" sz="480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Poppins" pitchFamily="2" charset="77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EE2835F4-6617-6B45-B253-70E3EB45A368}"/>
              </a:ext>
            </a:extLst>
          </p:cNvPr>
          <p:cNvGrpSpPr/>
          <p:nvPr/>
        </p:nvGrpSpPr>
        <p:grpSpPr>
          <a:xfrm>
            <a:off x="155286" y="2364506"/>
            <a:ext cx="2100477" cy="786199"/>
            <a:chOff x="7902411" y="4320434"/>
            <a:chExt cx="4200954" cy="1572396"/>
          </a:xfrm>
        </p:grpSpPr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08725686-7E6B-4E4F-AE23-B2D195E6BAAE}"/>
                </a:ext>
              </a:extLst>
            </p:cNvPr>
            <p:cNvSpPr txBox="1"/>
            <p:nvPr/>
          </p:nvSpPr>
          <p:spPr>
            <a:xfrm>
              <a:off x="7902411" y="4969501"/>
              <a:ext cx="4200952" cy="923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Jan Willem </a:t>
              </a:r>
              <a:r>
                <a:rPr lang="en-US" sz="120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Vaartjes</a:t>
              </a:r>
              <a:r>
                <a:rPr lang="en-US" sz="120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</a:t>
              </a:r>
              <a:r>
                <a:rPr lang="en-US" sz="120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en</a:t>
              </a:r>
              <a:r>
                <a:rPr lang="en-US" sz="120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</a:t>
              </a:r>
              <a:r>
                <a:rPr lang="en-US" sz="120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Michiel</a:t>
              </a:r>
              <a:r>
                <a:rPr lang="en-US" sz="120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</a:t>
              </a:r>
              <a:r>
                <a:rPr lang="en-US" sz="120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Alessie</a:t>
              </a:r>
              <a:r>
                <a:rPr lang="en-US" sz="120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.</a:t>
              </a:r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295DB378-17FB-3941-9CA4-2860E49D44A1}"/>
                </a:ext>
              </a:extLst>
            </p:cNvPr>
            <p:cNvSpPr/>
            <p:nvPr/>
          </p:nvSpPr>
          <p:spPr>
            <a:xfrm>
              <a:off x="8449913" y="4320434"/>
              <a:ext cx="3653452" cy="677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sz="1600">
                  <a:solidFill>
                    <a:schemeClr val="tx2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Poppins" pitchFamily="2" charset="77"/>
                </a:rPr>
                <a:t>Start platform</a:t>
              </a:r>
              <a:endParaRPr lang="en-US" sz="480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Poppins" pitchFamily="2" charset="77"/>
              </a:endParaRPr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2AF5B8BB-25FA-7B48-BFD6-F9A0914BCE22}"/>
              </a:ext>
            </a:extLst>
          </p:cNvPr>
          <p:cNvGrpSpPr/>
          <p:nvPr/>
        </p:nvGrpSpPr>
        <p:grpSpPr>
          <a:xfrm>
            <a:off x="4975021" y="3215478"/>
            <a:ext cx="4541525" cy="795598"/>
            <a:chOff x="16367917" y="5902006"/>
            <a:chExt cx="9083050" cy="1591194"/>
          </a:xfrm>
        </p:grpSpPr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6702443A-1020-2742-9608-7B1E520493A8}"/>
                </a:ext>
              </a:extLst>
            </p:cNvPr>
            <p:cNvSpPr txBox="1"/>
            <p:nvPr/>
          </p:nvSpPr>
          <p:spPr>
            <a:xfrm flipH="1">
              <a:off x="17605483" y="6569871"/>
              <a:ext cx="6087986" cy="923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Meer dan 4 </a:t>
              </a:r>
              <a:r>
                <a:rPr lang="en-US" sz="1200" dirty="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miljoen</a:t>
              </a:r>
              <a:r>
                <a:rPr lang="en-US" sz="12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</a:t>
              </a:r>
              <a:r>
                <a:rPr lang="en-US" sz="1200" dirty="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unieke</a:t>
              </a:r>
              <a:r>
                <a:rPr lang="en-US" sz="12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</a:t>
              </a:r>
              <a:r>
                <a:rPr lang="en-US" sz="1200" dirty="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personen</a:t>
              </a:r>
              <a:r>
                <a:rPr lang="en-US" sz="12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</a:t>
              </a:r>
              <a:r>
                <a:rPr lang="en-US" sz="1200" dirty="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raadplegen</a:t>
              </a:r>
              <a:r>
                <a:rPr lang="en-US" sz="12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</a:t>
              </a:r>
              <a:r>
                <a:rPr lang="en-US" sz="1200" dirty="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meer</a:t>
              </a:r>
              <a:r>
                <a:rPr lang="en-US" sz="12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dan 6.8 </a:t>
              </a:r>
              <a:r>
                <a:rPr lang="en-US" sz="1200" dirty="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miljoen</a:t>
              </a:r>
              <a:r>
                <a:rPr lang="en-US" sz="12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</a:t>
              </a:r>
              <a:r>
                <a:rPr lang="en-US" sz="1200" dirty="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pagina’s</a:t>
              </a:r>
              <a:r>
                <a:rPr lang="en-US" sz="12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</a:t>
              </a:r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EBE5C668-2DDE-C54C-8D12-9F526FE6CFC7}"/>
                </a:ext>
              </a:extLst>
            </p:cNvPr>
            <p:cNvSpPr/>
            <p:nvPr/>
          </p:nvSpPr>
          <p:spPr>
            <a:xfrm flipH="1">
              <a:off x="16367917" y="5902006"/>
              <a:ext cx="9083050" cy="677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600" err="1">
                  <a:solidFill>
                    <a:schemeClr val="tx2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Poppins" pitchFamily="2" charset="77"/>
                </a:rPr>
                <a:t>Grootste</a:t>
              </a:r>
              <a:r>
                <a:rPr lang="en-US" sz="1600">
                  <a:solidFill>
                    <a:schemeClr val="tx2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Poppins" pitchFamily="2" charset="77"/>
                </a:rPr>
                <a:t> </a:t>
              </a:r>
              <a:r>
                <a:rPr lang="en-US" sz="1600" err="1">
                  <a:solidFill>
                    <a:schemeClr val="tx2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Poppins" pitchFamily="2" charset="77"/>
                </a:rPr>
                <a:t>Dentale</a:t>
              </a:r>
              <a:r>
                <a:rPr lang="en-US" sz="1600">
                  <a:solidFill>
                    <a:schemeClr val="tx2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Poppins" pitchFamily="2" charset="77"/>
                </a:rPr>
                <a:t> </a:t>
              </a:r>
              <a:r>
                <a:rPr lang="en-US" sz="1600" err="1">
                  <a:solidFill>
                    <a:schemeClr val="tx2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Poppins" pitchFamily="2" charset="77"/>
                </a:rPr>
                <a:t>Consumenten</a:t>
              </a:r>
              <a:r>
                <a:rPr lang="en-US" sz="1600">
                  <a:solidFill>
                    <a:schemeClr val="tx2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Poppins" pitchFamily="2" charset="77"/>
                </a:rPr>
                <a:t> platform. </a:t>
              </a:r>
              <a:endParaRPr lang="en-US" sz="480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Poppins" pitchFamily="2" charset="77"/>
              </a:endParaRP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8C8A9603-0965-9048-94F1-7EAA213DB4AF}"/>
              </a:ext>
            </a:extLst>
          </p:cNvPr>
          <p:cNvGrpSpPr/>
          <p:nvPr/>
        </p:nvGrpSpPr>
        <p:grpSpPr>
          <a:xfrm>
            <a:off x="8971649" y="4638593"/>
            <a:ext cx="3174870" cy="750373"/>
            <a:chOff x="28726219" y="5723657"/>
            <a:chExt cx="6349740" cy="1500743"/>
          </a:xfrm>
        </p:grpSpPr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1E50BD59-D419-0846-961D-D3A2BC3D6813}"/>
                </a:ext>
              </a:extLst>
            </p:cNvPr>
            <p:cNvSpPr txBox="1"/>
            <p:nvPr/>
          </p:nvSpPr>
          <p:spPr>
            <a:xfrm flipH="1">
              <a:off x="29589833" y="6301072"/>
              <a:ext cx="4200952" cy="923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Voor</a:t>
              </a:r>
              <a:r>
                <a:rPr lang="en-US" sz="12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</a:t>
              </a:r>
              <a:r>
                <a:rPr lang="en-US" sz="1200" dirty="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onafhankelijk</a:t>
              </a:r>
              <a:r>
                <a:rPr lang="en-US" sz="12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</a:t>
              </a:r>
              <a:r>
                <a:rPr lang="en-US" sz="1200" dirty="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en</a:t>
              </a:r>
              <a:r>
                <a:rPr lang="en-US" sz="12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</a:t>
              </a:r>
              <a:r>
                <a:rPr lang="en-US" sz="1200" dirty="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continuiteit</a:t>
              </a:r>
              <a:r>
                <a:rPr lang="en-US" sz="12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. *</a:t>
              </a:r>
            </a:p>
          </p:txBody>
        </p: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BD3A9094-B822-3044-A2E1-7BBDEC90F1B5}"/>
                </a:ext>
              </a:extLst>
            </p:cNvPr>
            <p:cNvSpPr/>
            <p:nvPr/>
          </p:nvSpPr>
          <p:spPr>
            <a:xfrm flipH="1">
              <a:off x="28726219" y="5723657"/>
              <a:ext cx="6349740" cy="677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600">
                  <a:solidFill>
                    <a:schemeClr val="tx2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Poppins" pitchFamily="2" charset="77"/>
                </a:rPr>
                <a:t>St Dental Promotions Europe</a:t>
              </a:r>
              <a:endParaRPr lang="en-US" sz="480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Poppins" pitchFamily="2" charset="77"/>
              </a:endParaRP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F5F3D53D-814F-574B-BEE2-E8F1C5BDBF95}"/>
              </a:ext>
            </a:extLst>
          </p:cNvPr>
          <p:cNvGrpSpPr/>
          <p:nvPr/>
        </p:nvGrpSpPr>
        <p:grpSpPr>
          <a:xfrm>
            <a:off x="7921410" y="5429024"/>
            <a:ext cx="2428887" cy="847754"/>
            <a:chOff x="18721703" y="6009021"/>
            <a:chExt cx="4857774" cy="1695506"/>
          </a:xfrm>
        </p:grpSpPr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26115747-484F-E54E-B999-DD3BA8AE6852}"/>
                </a:ext>
              </a:extLst>
            </p:cNvPr>
            <p:cNvSpPr txBox="1"/>
            <p:nvPr/>
          </p:nvSpPr>
          <p:spPr>
            <a:xfrm flipH="1">
              <a:off x="18721705" y="6658088"/>
              <a:ext cx="4200952" cy="1046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To get your company’s name out there.</a:t>
              </a:r>
            </a:p>
          </p:txBody>
        </p: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896E9EA5-E0E1-9048-BCAD-A545AC4E453A}"/>
                </a:ext>
              </a:extLst>
            </p:cNvPr>
            <p:cNvSpPr/>
            <p:nvPr/>
          </p:nvSpPr>
          <p:spPr>
            <a:xfrm flipH="1">
              <a:off x="18721703" y="6009021"/>
              <a:ext cx="4857774" cy="677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>
                  <a:solidFill>
                    <a:schemeClr val="tx2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Poppins" pitchFamily="2" charset="77"/>
                </a:rPr>
                <a:t>Klaar </a:t>
              </a:r>
              <a:r>
                <a:rPr lang="en-US" sz="1600" err="1">
                  <a:solidFill>
                    <a:schemeClr val="tx2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Poppins" pitchFamily="2" charset="77"/>
                </a:rPr>
                <a:t>voor</a:t>
              </a:r>
              <a:r>
                <a:rPr lang="en-US" sz="1600">
                  <a:solidFill>
                    <a:schemeClr val="tx2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Poppins" pitchFamily="2" charset="77"/>
                </a:rPr>
                <a:t> de </a:t>
              </a:r>
              <a:r>
                <a:rPr lang="en-US" sz="1600" err="1">
                  <a:solidFill>
                    <a:schemeClr val="tx2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Poppins" pitchFamily="2" charset="77"/>
                </a:rPr>
                <a:t>toekomst</a:t>
              </a:r>
              <a:endParaRPr lang="en-US" sz="480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Poppins" pitchFamily="2" charset="77"/>
              </a:endParaRP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8C4A380D-89F2-5141-8A8C-FF193D3BAD65}"/>
              </a:ext>
            </a:extLst>
          </p:cNvPr>
          <p:cNvGrpSpPr/>
          <p:nvPr/>
        </p:nvGrpSpPr>
        <p:grpSpPr>
          <a:xfrm>
            <a:off x="112617" y="5032750"/>
            <a:ext cx="2174938" cy="846231"/>
            <a:chOff x="7753489" y="4320434"/>
            <a:chExt cx="4349876" cy="1692459"/>
          </a:xfrm>
        </p:grpSpPr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EE649EB6-2B60-0247-9685-758B4378E104}"/>
                </a:ext>
              </a:extLst>
            </p:cNvPr>
            <p:cNvSpPr txBox="1"/>
            <p:nvPr/>
          </p:nvSpPr>
          <p:spPr>
            <a:xfrm>
              <a:off x="7753489" y="5397340"/>
              <a:ext cx="317139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nl-NL" sz="140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Basis functies</a:t>
              </a:r>
            </a:p>
          </p:txBody>
        </p:sp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5DDCA9D6-BDCF-A24E-A3B9-A3AD5780CAAA}"/>
                </a:ext>
              </a:extLst>
            </p:cNvPr>
            <p:cNvSpPr/>
            <p:nvPr/>
          </p:nvSpPr>
          <p:spPr>
            <a:xfrm>
              <a:off x="7902411" y="4320434"/>
              <a:ext cx="4200954" cy="11695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sz="1600">
                  <a:solidFill>
                    <a:schemeClr val="tx2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Poppins" pitchFamily="2" charset="77"/>
                </a:rPr>
                <a:t>Live new platform</a:t>
              </a:r>
            </a:p>
            <a:p>
              <a:pPr algn="r"/>
              <a:r>
                <a:rPr lang="en-US" sz="1600">
                  <a:solidFill>
                    <a:schemeClr val="tx2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Poppins" pitchFamily="2" charset="77"/>
                </a:rPr>
                <a:t> November</a:t>
              </a:r>
              <a:endParaRPr lang="en-US" sz="480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Poppins" pitchFamily="2" charset="77"/>
              </a:endParaRPr>
            </a:p>
          </p:txBody>
        </p:sp>
      </p:grpSp>
      <p:sp>
        <p:nvSpPr>
          <p:cNvPr id="125" name="TextBox 46">
            <a:extLst>
              <a:ext uri="{FF2B5EF4-FFF2-40B4-BE49-F238E27FC236}">
                <a16:creationId xmlns:a16="http://schemas.microsoft.com/office/drawing/2014/main" id="{FF37A7C0-98BF-1744-ADA4-52D1B6A79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3637" y="2596571"/>
            <a:ext cx="97364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 marL="742950" indent="-2857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 marL="1143000" indent="-2286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 marL="1600200" indent="-2286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 marL="2057400" indent="-2286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algn="ctr" eaLnBrk="1"/>
            <a:r>
              <a:rPr lang="en-US" altLang="en-US" sz="1800" b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Impact" panose="020B0806030902050204" pitchFamily="34" charset="0"/>
              </a:rPr>
              <a:t>2003</a:t>
            </a:r>
            <a:endParaRPr lang="en-US" altLang="en-US" sz="1800" b="0">
              <a:solidFill>
                <a:schemeClr val="bg1"/>
              </a:solidFill>
              <a:latin typeface="Roboto Medium" panose="02000000000000000000" pitchFamily="2" charset="0"/>
              <a:ea typeface="Roboto Medium" panose="02000000000000000000" pitchFamily="2" charset="0"/>
              <a:cs typeface="Impact" panose="020B0806030902050204" pitchFamily="34" charset="0"/>
              <a:sym typeface="Arial" panose="020B0604020202020204" pitchFamily="34" charset="0"/>
            </a:endParaRPr>
          </a:p>
        </p:txBody>
      </p:sp>
      <p:sp>
        <p:nvSpPr>
          <p:cNvPr id="126" name="TextBox 46">
            <a:extLst>
              <a:ext uri="{FF2B5EF4-FFF2-40B4-BE49-F238E27FC236}">
                <a16:creationId xmlns:a16="http://schemas.microsoft.com/office/drawing/2014/main" id="{34B5104A-A95A-524E-AF13-675706CB1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3109" y="2596571"/>
            <a:ext cx="97364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 marL="742950" indent="-2857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 marL="1143000" indent="-2286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 marL="1600200" indent="-2286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 marL="2057400" indent="-2286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algn="ctr" eaLnBrk="1"/>
            <a:r>
              <a:rPr lang="en-US" altLang="en-US" sz="1800" b="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Impact" panose="020B0806030902050204" pitchFamily="34" charset="0"/>
              </a:rPr>
              <a:t>2017</a:t>
            </a:r>
            <a:endParaRPr lang="en-US" altLang="en-US" sz="1800" b="0" dirty="0">
              <a:solidFill>
                <a:schemeClr val="bg1"/>
              </a:solidFill>
              <a:latin typeface="Roboto Medium" panose="02000000000000000000" pitchFamily="2" charset="0"/>
              <a:ea typeface="Roboto Medium" panose="02000000000000000000" pitchFamily="2" charset="0"/>
              <a:cs typeface="Impact" panose="020B0806030902050204" pitchFamily="34" charset="0"/>
              <a:sym typeface="Arial" panose="020B0604020202020204" pitchFamily="34" charset="0"/>
            </a:endParaRPr>
          </a:p>
        </p:txBody>
      </p:sp>
      <p:sp>
        <p:nvSpPr>
          <p:cNvPr id="127" name="TextBox 46">
            <a:extLst>
              <a:ext uri="{FF2B5EF4-FFF2-40B4-BE49-F238E27FC236}">
                <a16:creationId xmlns:a16="http://schemas.microsoft.com/office/drawing/2014/main" id="{7DB4FCF2-3608-9741-9427-786094812B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8197" y="4124926"/>
            <a:ext cx="97364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 marL="742950" indent="-2857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 marL="1143000" indent="-2286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 marL="1600200" indent="-2286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 marL="2057400" indent="-2286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algn="ctr" eaLnBrk="1"/>
            <a:r>
              <a:rPr lang="en-US" altLang="en-US" sz="1800" b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Impact" panose="020B0806030902050204" pitchFamily="34" charset="0"/>
                <a:sym typeface="Arial" panose="020B0604020202020204" pitchFamily="34" charset="0"/>
              </a:rPr>
              <a:t>2019</a:t>
            </a:r>
          </a:p>
        </p:txBody>
      </p:sp>
      <p:sp>
        <p:nvSpPr>
          <p:cNvPr id="128" name="TextBox 46">
            <a:extLst>
              <a:ext uri="{FF2B5EF4-FFF2-40B4-BE49-F238E27FC236}">
                <a16:creationId xmlns:a16="http://schemas.microsoft.com/office/drawing/2014/main" id="{19030595-52AE-7C48-816D-ED522A09B2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26858" y="4124926"/>
            <a:ext cx="97364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 marL="742950" indent="-2857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 marL="1143000" indent="-2286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 marL="1600200" indent="-2286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 marL="2057400" indent="-2286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algn="ctr" eaLnBrk="1"/>
            <a:r>
              <a:rPr lang="en-US" altLang="en-US" sz="1800" b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Impact" panose="020B0806030902050204" pitchFamily="34" charset="0"/>
              </a:rPr>
              <a:t>2019</a:t>
            </a:r>
            <a:endParaRPr lang="en-US" altLang="en-US" sz="1800" b="0">
              <a:solidFill>
                <a:schemeClr val="bg1"/>
              </a:solidFill>
              <a:latin typeface="Roboto Medium" panose="02000000000000000000" pitchFamily="2" charset="0"/>
              <a:ea typeface="Roboto Medium" panose="02000000000000000000" pitchFamily="2" charset="0"/>
              <a:cs typeface="Impact" panose="020B0806030902050204" pitchFamily="34" charset="0"/>
              <a:sym typeface="Arial" panose="020B0604020202020204" pitchFamily="34" charset="0"/>
            </a:endParaRPr>
          </a:p>
        </p:txBody>
      </p:sp>
      <p:sp>
        <p:nvSpPr>
          <p:cNvPr id="129" name="TextBox 46">
            <a:extLst>
              <a:ext uri="{FF2B5EF4-FFF2-40B4-BE49-F238E27FC236}">
                <a16:creationId xmlns:a16="http://schemas.microsoft.com/office/drawing/2014/main" id="{D8C25CAB-3B88-614D-99A7-3224210E1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7863" y="5666343"/>
            <a:ext cx="97364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 marL="742950" indent="-2857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 marL="1143000" indent="-2286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 marL="1600200" indent="-2286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 marL="2057400" indent="-2286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algn="ctr" eaLnBrk="1"/>
            <a:r>
              <a:rPr lang="en-US" altLang="en-US" sz="1800" b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Impact" panose="020B0806030902050204" pitchFamily="34" charset="0"/>
              </a:rPr>
              <a:t>2020</a:t>
            </a:r>
            <a:endParaRPr lang="en-US" altLang="en-US" sz="1800" b="0">
              <a:solidFill>
                <a:schemeClr val="bg1"/>
              </a:solidFill>
              <a:latin typeface="Roboto Medium" panose="02000000000000000000" pitchFamily="2" charset="0"/>
              <a:ea typeface="Roboto Medium" panose="02000000000000000000" pitchFamily="2" charset="0"/>
              <a:cs typeface="Impact" panose="020B0806030902050204" pitchFamily="34" charset="0"/>
              <a:sym typeface="Arial" panose="020B0604020202020204" pitchFamily="34" charset="0"/>
            </a:endParaRPr>
          </a:p>
        </p:txBody>
      </p:sp>
      <p:sp>
        <p:nvSpPr>
          <p:cNvPr id="130" name="TextBox 46">
            <a:extLst>
              <a:ext uri="{FF2B5EF4-FFF2-40B4-BE49-F238E27FC236}">
                <a16:creationId xmlns:a16="http://schemas.microsoft.com/office/drawing/2014/main" id="{6944D4C9-1DE5-7A4E-975C-B394630905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3109" y="5666343"/>
            <a:ext cx="97364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 marL="742950" indent="-2857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 marL="1143000" indent="-2286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 marL="1600200" indent="-2286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 marL="2057400" indent="-2286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algn="ctr" eaLnBrk="1"/>
            <a:r>
              <a:rPr lang="en-US" altLang="en-US" sz="1800" b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Impact" panose="020B0806030902050204" pitchFamily="34" charset="0"/>
              </a:rPr>
              <a:t>2021</a:t>
            </a:r>
            <a:endParaRPr lang="en-US" altLang="en-US" sz="1800" b="0">
              <a:solidFill>
                <a:schemeClr val="bg1"/>
              </a:solidFill>
              <a:latin typeface="Roboto Medium" panose="02000000000000000000" pitchFamily="2" charset="0"/>
              <a:ea typeface="Roboto Medium" panose="02000000000000000000" pitchFamily="2" charset="0"/>
              <a:cs typeface="Impact" panose="020B0806030902050204" pitchFamily="34" charset="0"/>
              <a:sym typeface="Arial" panose="020B0604020202020204" pitchFamily="34" charset="0"/>
            </a:endParaRPr>
          </a:p>
        </p:txBody>
      </p:sp>
      <p:sp>
        <p:nvSpPr>
          <p:cNvPr id="48" name="Oval 42">
            <a:extLst>
              <a:ext uri="{FF2B5EF4-FFF2-40B4-BE49-F238E27FC236}">
                <a16:creationId xmlns:a16="http://schemas.microsoft.com/office/drawing/2014/main" id="{C5E5D7B5-29FA-DB49-BFC8-D31CA7E39EDB}"/>
              </a:ext>
            </a:extLst>
          </p:cNvPr>
          <p:cNvSpPr/>
          <p:nvPr/>
        </p:nvSpPr>
        <p:spPr>
          <a:xfrm>
            <a:off x="9049322" y="2402410"/>
            <a:ext cx="802497" cy="802497"/>
          </a:xfrm>
          <a:prstGeom prst="ellipse">
            <a:avLst/>
          </a:prstGeom>
          <a:solidFill>
            <a:srgbClr val="ED7DE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highlight>
                <a:srgbClr val="00FF00"/>
              </a:highlight>
            </a:endParaRPr>
          </a:p>
        </p:txBody>
      </p:sp>
      <p:sp>
        <p:nvSpPr>
          <p:cNvPr id="49" name="TextBox 46">
            <a:extLst>
              <a:ext uri="{FF2B5EF4-FFF2-40B4-BE49-F238E27FC236}">
                <a16:creationId xmlns:a16="http://schemas.microsoft.com/office/drawing/2014/main" id="{7EC5F5D8-7911-B846-90CD-FE3B93ECD3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1498" y="2648046"/>
            <a:ext cx="97364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 marL="742950" indent="-2857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 marL="1143000" indent="-2286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 marL="1600200" indent="-2286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 marL="2057400" indent="-2286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algn="ctr" eaLnBrk="1"/>
            <a:r>
              <a:rPr lang="en-US" altLang="en-US" sz="1800" b="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Impact" panose="020B0806030902050204" pitchFamily="34" charset="0"/>
              </a:rPr>
              <a:t>2018</a:t>
            </a:r>
            <a:endParaRPr lang="en-US" altLang="en-US" sz="1800" b="0" dirty="0">
              <a:solidFill>
                <a:schemeClr val="bg1"/>
              </a:solidFill>
              <a:latin typeface="Roboto Medium" panose="02000000000000000000" pitchFamily="2" charset="0"/>
              <a:ea typeface="Roboto Medium" panose="02000000000000000000" pitchFamily="2" charset="0"/>
              <a:cs typeface="Impact" panose="020B0806030902050204" pitchFamily="34" charset="0"/>
              <a:sym typeface="Arial" panose="020B0604020202020204" pitchFamily="34" charset="0"/>
            </a:endParaRPr>
          </a:p>
        </p:txBody>
      </p:sp>
      <p:sp>
        <p:nvSpPr>
          <p:cNvPr id="51" name="TextBox 111">
            <a:extLst>
              <a:ext uri="{FF2B5EF4-FFF2-40B4-BE49-F238E27FC236}">
                <a16:creationId xmlns:a16="http://schemas.microsoft.com/office/drawing/2014/main" id="{E93FE82E-E017-3045-8A7E-D0566CAC6870}"/>
              </a:ext>
            </a:extLst>
          </p:cNvPr>
          <p:cNvSpPr txBox="1"/>
          <p:nvPr/>
        </p:nvSpPr>
        <p:spPr>
          <a:xfrm flipH="1">
            <a:off x="9560030" y="3215478"/>
            <a:ext cx="20332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Start </a:t>
            </a:r>
            <a:r>
              <a:rPr lang="en-US" sz="1200" dirty="0" err="1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andere</a:t>
            </a:r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200" dirty="0" err="1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informatie</a:t>
            </a:r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site.</a:t>
            </a:r>
          </a:p>
        </p:txBody>
      </p:sp>
    </p:spTree>
    <p:extLst>
      <p:ext uri="{BB962C8B-B14F-4D97-AF65-F5344CB8AC3E}">
        <p14:creationId xmlns:p14="http://schemas.microsoft.com/office/powerpoint/2010/main" val="975080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 4">
            <a:extLst>
              <a:ext uri="{FF2B5EF4-FFF2-40B4-BE49-F238E27FC236}">
                <a16:creationId xmlns:a16="http://schemas.microsoft.com/office/drawing/2014/main" id="{CBA02708-E3F0-7442-AC74-F3BA16FA6A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67448" y="11255360"/>
            <a:ext cx="362868" cy="447986"/>
          </a:xfrm>
          <a:custGeom>
            <a:avLst/>
            <a:gdLst>
              <a:gd name="T0" fmla="*/ 174 w 358"/>
              <a:gd name="T1" fmla="*/ 0 h 442"/>
              <a:gd name="T2" fmla="*/ 357 w 358"/>
              <a:gd name="T3" fmla="*/ 441 h 442"/>
              <a:gd name="T4" fmla="*/ 174 w 358"/>
              <a:gd name="T5" fmla="*/ 341 h 442"/>
              <a:gd name="T6" fmla="*/ 0 w 358"/>
              <a:gd name="T7" fmla="*/ 441 h 442"/>
              <a:gd name="T8" fmla="*/ 174 w 358"/>
              <a:gd name="T9" fmla="*/ 0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8" h="442">
                <a:moveTo>
                  <a:pt x="174" y="0"/>
                </a:moveTo>
                <a:lnTo>
                  <a:pt x="357" y="441"/>
                </a:lnTo>
                <a:lnTo>
                  <a:pt x="174" y="341"/>
                </a:lnTo>
                <a:lnTo>
                  <a:pt x="0" y="441"/>
                </a:lnTo>
                <a:lnTo>
                  <a:pt x="174" y="0"/>
                </a:lnTo>
              </a:path>
            </a:pathLst>
          </a:cu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40" name="Bent Arrow 39">
            <a:extLst>
              <a:ext uri="{FF2B5EF4-FFF2-40B4-BE49-F238E27FC236}">
                <a16:creationId xmlns:a16="http://schemas.microsoft.com/office/drawing/2014/main" id="{1CE6985A-C31E-8645-AD67-501E4B9054BC}"/>
              </a:ext>
            </a:extLst>
          </p:cNvPr>
          <p:cNvSpPr/>
          <p:nvPr/>
        </p:nvSpPr>
        <p:spPr>
          <a:xfrm>
            <a:off x="9624308" y="1993007"/>
            <a:ext cx="954741" cy="1274028"/>
          </a:xfrm>
          <a:prstGeom prst="bent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</a:endParaRPr>
          </a:p>
        </p:txBody>
      </p:sp>
      <p:sp>
        <p:nvSpPr>
          <p:cNvPr id="41" name="Bent Arrow 40">
            <a:extLst>
              <a:ext uri="{FF2B5EF4-FFF2-40B4-BE49-F238E27FC236}">
                <a16:creationId xmlns:a16="http://schemas.microsoft.com/office/drawing/2014/main" id="{545E3EFC-6236-7A42-97CA-B8503CC7B2EE}"/>
              </a:ext>
            </a:extLst>
          </p:cNvPr>
          <p:cNvSpPr/>
          <p:nvPr/>
        </p:nvSpPr>
        <p:spPr>
          <a:xfrm>
            <a:off x="7150990" y="2292981"/>
            <a:ext cx="954741" cy="1274028"/>
          </a:xfrm>
          <a:prstGeom prst="ben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</a:endParaRPr>
          </a:p>
        </p:txBody>
      </p:sp>
      <p:sp>
        <p:nvSpPr>
          <p:cNvPr id="42" name="Bent Arrow 41">
            <a:extLst>
              <a:ext uri="{FF2B5EF4-FFF2-40B4-BE49-F238E27FC236}">
                <a16:creationId xmlns:a16="http://schemas.microsoft.com/office/drawing/2014/main" id="{DCA5B1DB-146C-4049-9ABC-EFC0EB6A6195}"/>
              </a:ext>
            </a:extLst>
          </p:cNvPr>
          <p:cNvSpPr/>
          <p:nvPr/>
        </p:nvSpPr>
        <p:spPr>
          <a:xfrm>
            <a:off x="2141410" y="3101691"/>
            <a:ext cx="954741" cy="1274028"/>
          </a:xfrm>
          <a:prstGeom prst="ben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</a:endParaRPr>
          </a:p>
        </p:txBody>
      </p:sp>
      <p:sp>
        <p:nvSpPr>
          <p:cNvPr id="43" name="Bent Arrow 42">
            <a:extLst>
              <a:ext uri="{FF2B5EF4-FFF2-40B4-BE49-F238E27FC236}">
                <a16:creationId xmlns:a16="http://schemas.microsoft.com/office/drawing/2014/main" id="{78D7B96E-56A0-8048-9FAA-93F3E24BAB8D}"/>
              </a:ext>
            </a:extLst>
          </p:cNvPr>
          <p:cNvSpPr/>
          <p:nvPr/>
        </p:nvSpPr>
        <p:spPr>
          <a:xfrm>
            <a:off x="4612840" y="2727761"/>
            <a:ext cx="954741" cy="1274028"/>
          </a:xfrm>
          <a:prstGeom prst="ben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9611E8A-4336-3149-BACD-B7F4FFCA0AE1}"/>
              </a:ext>
            </a:extLst>
          </p:cNvPr>
          <p:cNvSpPr/>
          <p:nvPr/>
        </p:nvSpPr>
        <p:spPr>
          <a:xfrm>
            <a:off x="993259" y="3983231"/>
            <a:ext cx="2485826" cy="4256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2E270F5-0E22-4741-865B-256201AA7EAC}"/>
              </a:ext>
            </a:extLst>
          </p:cNvPr>
          <p:cNvSpPr/>
          <p:nvPr/>
        </p:nvSpPr>
        <p:spPr>
          <a:xfrm>
            <a:off x="3479084" y="3564037"/>
            <a:ext cx="2513628" cy="4256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9A48873-F4F7-0643-8010-45CFAA00EAEF}"/>
              </a:ext>
            </a:extLst>
          </p:cNvPr>
          <p:cNvSpPr/>
          <p:nvPr/>
        </p:nvSpPr>
        <p:spPr>
          <a:xfrm>
            <a:off x="5988892" y="3138416"/>
            <a:ext cx="2497303" cy="42561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5FE1FFE-EE5C-0449-A6A4-86DCC7017821}"/>
              </a:ext>
            </a:extLst>
          </p:cNvPr>
          <p:cNvSpPr/>
          <p:nvPr/>
        </p:nvSpPr>
        <p:spPr>
          <a:xfrm>
            <a:off x="8481331" y="2712797"/>
            <a:ext cx="2500455" cy="4256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51" name="CuadroTexto 395">
            <a:extLst>
              <a:ext uri="{FF2B5EF4-FFF2-40B4-BE49-F238E27FC236}">
                <a16:creationId xmlns:a16="http://schemas.microsoft.com/office/drawing/2014/main" id="{C8B2A8A4-0A2A-C84B-8205-9DE1622694F9}"/>
              </a:ext>
            </a:extLst>
          </p:cNvPr>
          <p:cNvSpPr txBox="1"/>
          <p:nvPr/>
        </p:nvSpPr>
        <p:spPr>
          <a:xfrm>
            <a:off x="1237581" y="4049846"/>
            <a:ext cx="2028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November</a:t>
            </a:r>
          </a:p>
        </p:txBody>
      </p:sp>
      <p:sp>
        <p:nvSpPr>
          <p:cNvPr id="52" name="CuadroTexto 395">
            <a:extLst>
              <a:ext uri="{FF2B5EF4-FFF2-40B4-BE49-F238E27FC236}">
                <a16:creationId xmlns:a16="http://schemas.microsoft.com/office/drawing/2014/main" id="{25100CC2-7A1F-284D-BC8F-8E42E7CC08D1}"/>
              </a:ext>
            </a:extLst>
          </p:cNvPr>
          <p:cNvSpPr txBox="1"/>
          <p:nvPr/>
        </p:nvSpPr>
        <p:spPr>
          <a:xfrm>
            <a:off x="3724620" y="3629697"/>
            <a:ext cx="2028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December</a:t>
            </a:r>
          </a:p>
        </p:txBody>
      </p:sp>
      <p:sp>
        <p:nvSpPr>
          <p:cNvPr id="53" name="CuadroTexto 395">
            <a:extLst>
              <a:ext uri="{FF2B5EF4-FFF2-40B4-BE49-F238E27FC236}">
                <a16:creationId xmlns:a16="http://schemas.microsoft.com/office/drawing/2014/main" id="{FE6E0959-64AA-3D40-96E7-7D3A27FEEDE7}"/>
              </a:ext>
            </a:extLst>
          </p:cNvPr>
          <p:cNvSpPr txBox="1"/>
          <p:nvPr/>
        </p:nvSpPr>
        <p:spPr>
          <a:xfrm>
            <a:off x="6244905" y="3205031"/>
            <a:ext cx="2028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err="1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Januari</a:t>
            </a:r>
            <a:r>
              <a:rPr lang="en-US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 2021</a:t>
            </a:r>
          </a:p>
        </p:txBody>
      </p:sp>
      <p:sp>
        <p:nvSpPr>
          <p:cNvPr id="54" name="CuadroTexto 395">
            <a:extLst>
              <a:ext uri="{FF2B5EF4-FFF2-40B4-BE49-F238E27FC236}">
                <a16:creationId xmlns:a16="http://schemas.microsoft.com/office/drawing/2014/main" id="{35240EB1-3D5D-3742-BCA5-0CFAFD005B1C}"/>
              </a:ext>
            </a:extLst>
          </p:cNvPr>
          <p:cNvSpPr txBox="1"/>
          <p:nvPr/>
        </p:nvSpPr>
        <p:spPr>
          <a:xfrm>
            <a:off x="8733869" y="2763922"/>
            <a:ext cx="2028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err="1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Februari</a:t>
            </a:r>
            <a:endParaRPr lang="en-US">
              <a:solidFill>
                <a:schemeClr val="bg1"/>
              </a:solidFill>
              <a:latin typeface="Roboto Medium" panose="02000000000000000000" pitchFamily="2" charset="0"/>
              <a:ea typeface="Roboto Medium" panose="02000000000000000000" pitchFamily="2" charset="0"/>
              <a:cs typeface="Lato Semibold" panose="020F0502020204030203" pitchFamily="34" charset="0"/>
            </a:endParaRPr>
          </a:p>
        </p:txBody>
      </p:sp>
      <p:sp>
        <p:nvSpPr>
          <p:cNvPr id="55" name="Pentagon 54">
            <a:extLst>
              <a:ext uri="{FF2B5EF4-FFF2-40B4-BE49-F238E27FC236}">
                <a16:creationId xmlns:a16="http://schemas.microsoft.com/office/drawing/2014/main" id="{2718D0A1-7C31-8F4E-8B1D-8862C8BB1ACF}"/>
              </a:ext>
            </a:extLst>
          </p:cNvPr>
          <p:cNvSpPr/>
          <p:nvPr/>
        </p:nvSpPr>
        <p:spPr>
          <a:xfrm>
            <a:off x="10727390" y="2712696"/>
            <a:ext cx="473088" cy="425618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56" name="Right Triangle 55">
            <a:extLst>
              <a:ext uri="{FF2B5EF4-FFF2-40B4-BE49-F238E27FC236}">
                <a16:creationId xmlns:a16="http://schemas.microsoft.com/office/drawing/2014/main" id="{2EF87709-23AA-6546-B9EE-99B0E1603645}"/>
              </a:ext>
            </a:extLst>
          </p:cNvPr>
          <p:cNvSpPr/>
          <p:nvPr/>
        </p:nvSpPr>
        <p:spPr>
          <a:xfrm flipH="1" flipV="1">
            <a:off x="991524" y="4406331"/>
            <a:ext cx="149672" cy="191053"/>
          </a:xfrm>
          <a:prstGeom prst="rt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57" name="Right Triangle 56">
            <a:extLst>
              <a:ext uri="{FF2B5EF4-FFF2-40B4-BE49-F238E27FC236}">
                <a16:creationId xmlns:a16="http://schemas.microsoft.com/office/drawing/2014/main" id="{56BFC36A-608A-5247-9F9D-80917E5B14D8}"/>
              </a:ext>
            </a:extLst>
          </p:cNvPr>
          <p:cNvSpPr/>
          <p:nvPr/>
        </p:nvSpPr>
        <p:spPr>
          <a:xfrm flipH="1" flipV="1">
            <a:off x="3479084" y="3986824"/>
            <a:ext cx="154231" cy="191053"/>
          </a:xfrm>
          <a:prstGeom prst="rt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58" name="Right Triangle 57">
            <a:extLst>
              <a:ext uri="{FF2B5EF4-FFF2-40B4-BE49-F238E27FC236}">
                <a16:creationId xmlns:a16="http://schemas.microsoft.com/office/drawing/2014/main" id="{846A32EF-8D27-2941-A98C-439F35899EF1}"/>
              </a:ext>
            </a:extLst>
          </p:cNvPr>
          <p:cNvSpPr/>
          <p:nvPr/>
        </p:nvSpPr>
        <p:spPr>
          <a:xfrm flipH="1" flipV="1">
            <a:off x="5992712" y="3561060"/>
            <a:ext cx="144489" cy="191053"/>
          </a:xfrm>
          <a:prstGeom prst="rtTriangl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59" name="Right Triangle 58">
            <a:extLst>
              <a:ext uri="{FF2B5EF4-FFF2-40B4-BE49-F238E27FC236}">
                <a16:creationId xmlns:a16="http://schemas.microsoft.com/office/drawing/2014/main" id="{B061A5FA-7DCD-9C4D-810F-A0984628F11C}"/>
              </a:ext>
            </a:extLst>
          </p:cNvPr>
          <p:cNvSpPr/>
          <p:nvPr/>
        </p:nvSpPr>
        <p:spPr>
          <a:xfrm flipH="1" flipV="1">
            <a:off x="8486195" y="3141389"/>
            <a:ext cx="144489" cy="191053"/>
          </a:xfrm>
          <a:prstGeom prst="rtTriangl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DCD5520-5FAF-F74D-A821-B6B75A8641D7}"/>
              </a:ext>
            </a:extLst>
          </p:cNvPr>
          <p:cNvSpPr/>
          <p:nvPr/>
        </p:nvSpPr>
        <p:spPr>
          <a:xfrm>
            <a:off x="1137748" y="4408850"/>
            <a:ext cx="2341337" cy="16573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78" name="Rectangle 61">
            <a:extLst>
              <a:ext uri="{FF2B5EF4-FFF2-40B4-BE49-F238E27FC236}">
                <a16:creationId xmlns:a16="http://schemas.microsoft.com/office/drawing/2014/main" id="{4D268C8F-88BF-6342-9B50-B7200C3B56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6621" y="4977876"/>
            <a:ext cx="196359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marL="0" indent="0" algn="ctr"/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Nieuwe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uitgebreide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database. </a:t>
            </a:r>
          </a:p>
          <a:p>
            <a:pPr marL="0" indent="0" algn="ctr"/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Vernieuwde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look and Feel. </a:t>
            </a:r>
          </a:p>
          <a:p>
            <a:pPr marL="0" indent="0" algn="ctr"/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Nieuwe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Zoek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mogelijkheden</a:t>
            </a:r>
            <a:endParaRPr lang="en-US" sz="1200" b="0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79" name="CuadroTexto 395">
            <a:extLst>
              <a:ext uri="{FF2B5EF4-FFF2-40B4-BE49-F238E27FC236}">
                <a16:creationId xmlns:a16="http://schemas.microsoft.com/office/drawing/2014/main" id="{52F602F1-E31F-2B40-8A0E-2BEB5606CB58}"/>
              </a:ext>
            </a:extLst>
          </p:cNvPr>
          <p:cNvSpPr txBox="1"/>
          <p:nvPr/>
        </p:nvSpPr>
        <p:spPr>
          <a:xfrm>
            <a:off x="1294068" y="4685488"/>
            <a:ext cx="2028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Nieuw</a:t>
            </a:r>
            <a:r>
              <a:rPr lang="en-US" sz="1600" dirty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 platform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06FC132-4FBF-B649-ACAF-6FF791E601F9}"/>
              </a:ext>
            </a:extLst>
          </p:cNvPr>
          <p:cNvSpPr/>
          <p:nvPr/>
        </p:nvSpPr>
        <p:spPr>
          <a:xfrm>
            <a:off x="3628898" y="3983231"/>
            <a:ext cx="2341337" cy="16573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74" name="Rectangle 61">
            <a:extLst>
              <a:ext uri="{FF2B5EF4-FFF2-40B4-BE49-F238E27FC236}">
                <a16:creationId xmlns:a16="http://schemas.microsoft.com/office/drawing/2014/main" id="{74669EF7-EEEE-E64B-A0C2-F4CE88D54E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7771" y="4552256"/>
            <a:ext cx="19635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marL="0" indent="0" algn="ctr"/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Eerste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Gebruikers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ervaringen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aanpassen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,.</a:t>
            </a:r>
          </a:p>
        </p:txBody>
      </p:sp>
      <p:sp>
        <p:nvSpPr>
          <p:cNvPr id="75" name="CuadroTexto 395">
            <a:extLst>
              <a:ext uri="{FF2B5EF4-FFF2-40B4-BE49-F238E27FC236}">
                <a16:creationId xmlns:a16="http://schemas.microsoft.com/office/drawing/2014/main" id="{35338FCF-E908-A243-9074-5230BB23861C}"/>
              </a:ext>
            </a:extLst>
          </p:cNvPr>
          <p:cNvSpPr txBox="1"/>
          <p:nvPr/>
        </p:nvSpPr>
        <p:spPr>
          <a:xfrm>
            <a:off x="3785218" y="4259869"/>
            <a:ext cx="2028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Optimalisering</a:t>
            </a:r>
            <a:endParaRPr lang="en-US" sz="1600" dirty="0">
              <a:solidFill>
                <a:schemeClr val="tx2"/>
              </a:solidFill>
              <a:latin typeface="Roboto Medium" panose="02000000000000000000" pitchFamily="2" charset="0"/>
              <a:ea typeface="Roboto Medium" panose="02000000000000000000" pitchFamily="2" charset="0"/>
              <a:cs typeface="Lato Semibold" panose="020F0502020204030203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314BEFB0-7256-3346-8ECD-E17AA8B51D55}"/>
              </a:ext>
            </a:extLst>
          </p:cNvPr>
          <p:cNvSpPr/>
          <p:nvPr/>
        </p:nvSpPr>
        <p:spPr>
          <a:xfrm>
            <a:off x="6142526" y="3567008"/>
            <a:ext cx="2341337" cy="16573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70" name="Rectangle 61">
            <a:extLst>
              <a:ext uri="{FF2B5EF4-FFF2-40B4-BE49-F238E27FC236}">
                <a16:creationId xmlns:a16="http://schemas.microsoft.com/office/drawing/2014/main" id="{F118BA25-1760-BE4F-84E7-CC65B14DB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1399" y="4136034"/>
            <a:ext cx="19635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marL="0" indent="0" algn="ctr"/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AI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vertaal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functie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voor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4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talen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. </a:t>
            </a:r>
          </a:p>
        </p:txBody>
      </p:sp>
      <p:sp>
        <p:nvSpPr>
          <p:cNvPr id="71" name="CuadroTexto 395">
            <a:extLst>
              <a:ext uri="{FF2B5EF4-FFF2-40B4-BE49-F238E27FC236}">
                <a16:creationId xmlns:a16="http://schemas.microsoft.com/office/drawing/2014/main" id="{C1EB677D-5115-D340-B6B6-6C6D7752D4BE}"/>
              </a:ext>
            </a:extLst>
          </p:cNvPr>
          <p:cNvSpPr txBox="1"/>
          <p:nvPr/>
        </p:nvSpPr>
        <p:spPr>
          <a:xfrm>
            <a:off x="6298846" y="3843646"/>
            <a:ext cx="2028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Google Talen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45845C2-EBBD-8747-8F1B-6D0DF7BAFCB7}"/>
              </a:ext>
            </a:extLst>
          </p:cNvPr>
          <p:cNvSpPr/>
          <p:nvPr/>
        </p:nvSpPr>
        <p:spPr>
          <a:xfrm>
            <a:off x="8630229" y="3138213"/>
            <a:ext cx="2341337" cy="16573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66" name="Rectangle 61">
            <a:extLst>
              <a:ext uri="{FF2B5EF4-FFF2-40B4-BE49-F238E27FC236}">
                <a16:creationId xmlns:a16="http://schemas.microsoft.com/office/drawing/2014/main" id="{49A0033D-0CCB-9149-B21E-CD36F7AC3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9102" y="3707239"/>
            <a:ext cx="196359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marL="0" indent="0" algn="ctr"/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Weergave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per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plaats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. </a:t>
            </a:r>
          </a:p>
          <a:p>
            <a:pPr marL="0" indent="0" algn="ctr"/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Weergave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bij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mondzorgpagina’s</a:t>
            </a:r>
            <a:endParaRPr lang="en-US" sz="1200" b="0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  <a:p>
            <a:pPr marL="0" indent="0" algn="ctr"/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Uitgebreidere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gebruikers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functies</a:t>
            </a:r>
            <a:endParaRPr lang="en-US" sz="1200" b="0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67" name="CuadroTexto 395">
            <a:extLst>
              <a:ext uri="{FF2B5EF4-FFF2-40B4-BE49-F238E27FC236}">
                <a16:creationId xmlns:a16="http://schemas.microsoft.com/office/drawing/2014/main" id="{216C11D6-8B0B-0D42-B369-4B623897514C}"/>
              </a:ext>
            </a:extLst>
          </p:cNvPr>
          <p:cNvSpPr txBox="1"/>
          <p:nvPr/>
        </p:nvSpPr>
        <p:spPr>
          <a:xfrm>
            <a:off x="8786549" y="3414851"/>
            <a:ext cx="2028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Zoeken</a:t>
            </a:r>
            <a:r>
              <a:rPr lang="en-US" sz="1600" dirty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en</a:t>
            </a:r>
            <a:r>
              <a:rPr lang="en-US" sz="1600" dirty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vinden</a:t>
            </a:r>
            <a:endParaRPr lang="en-US" sz="1600" dirty="0">
              <a:solidFill>
                <a:schemeClr val="tx2"/>
              </a:solidFill>
              <a:latin typeface="Roboto Medium" panose="02000000000000000000" pitchFamily="2" charset="0"/>
              <a:ea typeface="Roboto Medium" panose="02000000000000000000" pitchFamily="2" charset="0"/>
              <a:cs typeface="Lato Semibold" panose="020F0502020204030203" pitchFamily="34" charset="0"/>
            </a:endParaRPr>
          </a:p>
        </p:txBody>
      </p:sp>
      <p:sp>
        <p:nvSpPr>
          <p:cNvPr id="34" name="CuadroTexto 350">
            <a:extLst>
              <a:ext uri="{FF2B5EF4-FFF2-40B4-BE49-F238E27FC236}">
                <a16:creationId xmlns:a16="http://schemas.microsoft.com/office/drawing/2014/main" id="{5F3E811C-AADA-0F40-81A7-9B009035F22F}"/>
              </a:ext>
            </a:extLst>
          </p:cNvPr>
          <p:cNvSpPr txBox="1"/>
          <p:nvPr/>
        </p:nvSpPr>
        <p:spPr>
          <a:xfrm>
            <a:off x="2255762" y="511095"/>
            <a:ext cx="75599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Tandarts.nl</a:t>
            </a:r>
            <a:r>
              <a:rPr lang="en-US" sz="4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 in </a:t>
            </a:r>
            <a:r>
              <a:rPr lang="en-US" sz="4000" b="1" dirty="0" err="1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vogelvlucht</a:t>
            </a:r>
            <a:endParaRPr lang="en-US" sz="4000" b="1" dirty="0">
              <a:solidFill>
                <a:schemeClr val="tx2"/>
              </a:solidFill>
              <a:latin typeface="Poppins" pitchFamily="2" charset="77"/>
              <a:ea typeface="Lato Heavy" charset="0"/>
              <a:cs typeface="Poppins" pitchFamily="2" charset="77"/>
            </a:endParaRPr>
          </a:p>
        </p:txBody>
      </p:sp>
      <p:sp>
        <p:nvSpPr>
          <p:cNvPr id="35" name="CuadroTexto 351">
            <a:extLst>
              <a:ext uri="{FF2B5EF4-FFF2-40B4-BE49-F238E27FC236}">
                <a16:creationId xmlns:a16="http://schemas.microsoft.com/office/drawing/2014/main" id="{175079BB-F5A2-9C4F-BAC8-45EF6F8CC138}"/>
              </a:ext>
            </a:extLst>
          </p:cNvPr>
          <p:cNvSpPr txBox="1"/>
          <p:nvPr/>
        </p:nvSpPr>
        <p:spPr>
          <a:xfrm>
            <a:off x="1237316" y="1206721"/>
            <a:ext cx="952051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err="1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Ontwikkelingen</a:t>
            </a:r>
            <a:r>
              <a:rPr lang="en-US" sz="9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van het platform door de </a:t>
            </a:r>
            <a:r>
              <a:rPr lang="en-US" sz="900" dirty="0" err="1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jaren</a:t>
            </a:r>
            <a:r>
              <a:rPr lang="en-US" sz="9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900" dirty="0" err="1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heen</a:t>
            </a:r>
            <a:r>
              <a:rPr lang="en-US" sz="9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6721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 4">
            <a:extLst>
              <a:ext uri="{FF2B5EF4-FFF2-40B4-BE49-F238E27FC236}">
                <a16:creationId xmlns:a16="http://schemas.microsoft.com/office/drawing/2014/main" id="{CBA02708-E3F0-7442-AC74-F3BA16FA6A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67448" y="11255360"/>
            <a:ext cx="362868" cy="447986"/>
          </a:xfrm>
          <a:custGeom>
            <a:avLst/>
            <a:gdLst>
              <a:gd name="T0" fmla="*/ 174 w 358"/>
              <a:gd name="T1" fmla="*/ 0 h 442"/>
              <a:gd name="T2" fmla="*/ 357 w 358"/>
              <a:gd name="T3" fmla="*/ 441 h 442"/>
              <a:gd name="T4" fmla="*/ 174 w 358"/>
              <a:gd name="T5" fmla="*/ 341 h 442"/>
              <a:gd name="T6" fmla="*/ 0 w 358"/>
              <a:gd name="T7" fmla="*/ 441 h 442"/>
              <a:gd name="T8" fmla="*/ 174 w 358"/>
              <a:gd name="T9" fmla="*/ 0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8" h="442">
                <a:moveTo>
                  <a:pt x="174" y="0"/>
                </a:moveTo>
                <a:lnTo>
                  <a:pt x="357" y="441"/>
                </a:lnTo>
                <a:lnTo>
                  <a:pt x="174" y="341"/>
                </a:lnTo>
                <a:lnTo>
                  <a:pt x="0" y="441"/>
                </a:lnTo>
                <a:lnTo>
                  <a:pt x="174" y="0"/>
                </a:lnTo>
              </a:path>
            </a:pathLst>
          </a:cu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40" name="Bent Arrow 39">
            <a:extLst>
              <a:ext uri="{FF2B5EF4-FFF2-40B4-BE49-F238E27FC236}">
                <a16:creationId xmlns:a16="http://schemas.microsoft.com/office/drawing/2014/main" id="{1CE6985A-C31E-8645-AD67-501E4B9054BC}"/>
              </a:ext>
            </a:extLst>
          </p:cNvPr>
          <p:cNvSpPr/>
          <p:nvPr/>
        </p:nvSpPr>
        <p:spPr>
          <a:xfrm>
            <a:off x="9624308" y="1180207"/>
            <a:ext cx="954741" cy="1274028"/>
          </a:xfrm>
          <a:prstGeom prst="bent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</a:endParaRPr>
          </a:p>
        </p:txBody>
      </p:sp>
      <p:sp>
        <p:nvSpPr>
          <p:cNvPr id="41" name="Bent Arrow 40">
            <a:extLst>
              <a:ext uri="{FF2B5EF4-FFF2-40B4-BE49-F238E27FC236}">
                <a16:creationId xmlns:a16="http://schemas.microsoft.com/office/drawing/2014/main" id="{545E3EFC-6236-7A42-97CA-B8503CC7B2EE}"/>
              </a:ext>
            </a:extLst>
          </p:cNvPr>
          <p:cNvSpPr/>
          <p:nvPr/>
        </p:nvSpPr>
        <p:spPr>
          <a:xfrm>
            <a:off x="7150990" y="1480181"/>
            <a:ext cx="954741" cy="1274028"/>
          </a:xfrm>
          <a:prstGeom prst="ben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</a:endParaRPr>
          </a:p>
        </p:txBody>
      </p:sp>
      <p:sp>
        <p:nvSpPr>
          <p:cNvPr id="42" name="Bent Arrow 41">
            <a:extLst>
              <a:ext uri="{FF2B5EF4-FFF2-40B4-BE49-F238E27FC236}">
                <a16:creationId xmlns:a16="http://schemas.microsoft.com/office/drawing/2014/main" id="{DCA5B1DB-146C-4049-9ABC-EFC0EB6A6195}"/>
              </a:ext>
            </a:extLst>
          </p:cNvPr>
          <p:cNvSpPr/>
          <p:nvPr/>
        </p:nvSpPr>
        <p:spPr>
          <a:xfrm>
            <a:off x="2141410" y="2288891"/>
            <a:ext cx="954741" cy="1274028"/>
          </a:xfrm>
          <a:prstGeom prst="ben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</a:endParaRPr>
          </a:p>
        </p:txBody>
      </p:sp>
      <p:sp>
        <p:nvSpPr>
          <p:cNvPr id="43" name="Bent Arrow 42">
            <a:extLst>
              <a:ext uri="{FF2B5EF4-FFF2-40B4-BE49-F238E27FC236}">
                <a16:creationId xmlns:a16="http://schemas.microsoft.com/office/drawing/2014/main" id="{78D7B96E-56A0-8048-9FAA-93F3E24BAB8D}"/>
              </a:ext>
            </a:extLst>
          </p:cNvPr>
          <p:cNvSpPr/>
          <p:nvPr/>
        </p:nvSpPr>
        <p:spPr>
          <a:xfrm>
            <a:off x="4612840" y="1914961"/>
            <a:ext cx="954741" cy="1274028"/>
          </a:xfrm>
          <a:prstGeom prst="ben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9611E8A-4336-3149-BACD-B7F4FFCA0AE1}"/>
              </a:ext>
            </a:extLst>
          </p:cNvPr>
          <p:cNvSpPr/>
          <p:nvPr/>
        </p:nvSpPr>
        <p:spPr>
          <a:xfrm>
            <a:off x="993259" y="3170431"/>
            <a:ext cx="2485826" cy="4256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2E270F5-0E22-4741-865B-256201AA7EAC}"/>
              </a:ext>
            </a:extLst>
          </p:cNvPr>
          <p:cNvSpPr/>
          <p:nvPr/>
        </p:nvSpPr>
        <p:spPr>
          <a:xfrm>
            <a:off x="3479084" y="2751237"/>
            <a:ext cx="2513628" cy="4256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9A48873-F4F7-0643-8010-45CFAA00EAEF}"/>
              </a:ext>
            </a:extLst>
          </p:cNvPr>
          <p:cNvSpPr/>
          <p:nvPr/>
        </p:nvSpPr>
        <p:spPr>
          <a:xfrm>
            <a:off x="5988892" y="2325616"/>
            <a:ext cx="2497303" cy="42561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5FE1FFE-EE5C-0449-A6A4-86DCC7017821}"/>
              </a:ext>
            </a:extLst>
          </p:cNvPr>
          <p:cNvSpPr/>
          <p:nvPr/>
        </p:nvSpPr>
        <p:spPr>
          <a:xfrm>
            <a:off x="8481331" y="1899997"/>
            <a:ext cx="2500455" cy="4256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51" name="CuadroTexto 395">
            <a:extLst>
              <a:ext uri="{FF2B5EF4-FFF2-40B4-BE49-F238E27FC236}">
                <a16:creationId xmlns:a16="http://schemas.microsoft.com/office/drawing/2014/main" id="{C8B2A8A4-0A2A-C84B-8205-9DE1622694F9}"/>
              </a:ext>
            </a:extLst>
          </p:cNvPr>
          <p:cNvSpPr txBox="1"/>
          <p:nvPr/>
        </p:nvSpPr>
        <p:spPr>
          <a:xfrm>
            <a:off x="1237581" y="3237046"/>
            <a:ext cx="2028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err="1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Maart</a:t>
            </a:r>
            <a:endParaRPr lang="en-US">
              <a:solidFill>
                <a:schemeClr val="bg1"/>
              </a:solidFill>
              <a:latin typeface="Roboto Medium" panose="02000000000000000000" pitchFamily="2" charset="0"/>
              <a:ea typeface="Roboto Medium" panose="02000000000000000000" pitchFamily="2" charset="0"/>
              <a:cs typeface="Lato Semibold" panose="020F0502020204030203" pitchFamily="34" charset="0"/>
            </a:endParaRPr>
          </a:p>
        </p:txBody>
      </p:sp>
      <p:sp>
        <p:nvSpPr>
          <p:cNvPr id="52" name="CuadroTexto 395">
            <a:extLst>
              <a:ext uri="{FF2B5EF4-FFF2-40B4-BE49-F238E27FC236}">
                <a16:creationId xmlns:a16="http://schemas.microsoft.com/office/drawing/2014/main" id="{25100CC2-7A1F-284D-BC8F-8E42E7CC08D1}"/>
              </a:ext>
            </a:extLst>
          </p:cNvPr>
          <p:cNvSpPr txBox="1"/>
          <p:nvPr/>
        </p:nvSpPr>
        <p:spPr>
          <a:xfrm>
            <a:off x="3724620" y="2816897"/>
            <a:ext cx="2028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April</a:t>
            </a:r>
          </a:p>
        </p:txBody>
      </p:sp>
      <p:sp>
        <p:nvSpPr>
          <p:cNvPr id="53" name="CuadroTexto 395">
            <a:extLst>
              <a:ext uri="{FF2B5EF4-FFF2-40B4-BE49-F238E27FC236}">
                <a16:creationId xmlns:a16="http://schemas.microsoft.com/office/drawing/2014/main" id="{FE6E0959-64AA-3D40-96E7-7D3A27FEEDE7}"/>
              </a:ext>
            </a:extLst>
          </p:cNvPr>
          <p:cNvSpPr txBox="1"/>
          <p:nvPr/>
        </p:nvSpPr>
        <p:spPr>
          <a:xfrm>
            <a:off x="6244905" y="2392231"/>
            <a:ext cx="2028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Mei</a:t>
            </a:r>
          </a:p>
        </p:txBody>
      </p:sp>
      <p:sp>
        <p:nvSpPr>
          <p:cNvPr id="54" name="CuadroTexto 395">
            <a:extLst>
              <a:ext uri="{FF2B5EF4-FFF2-40B4-BE49-F238E27FC236}">
                <a16:creationId xmlns:a16="http://schemas.microsoft.com/office/drawing/2014/main" id="{35240EB1-3D5D-3742-BCA5-0CFAFD005B1C}"/>
              </a:ext>
            </a:extLst>
          </p:cNvPr>
          <p:cNvSpPr txBox="1"/>
          <p:nvPr/>
        </p:nvSpPr>
        <p:spPr>
          <a:xfrm>
            <a:off x="8733869" y="1951122"/>
            <a:ext cx="2028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err="1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Juni</a:t>
            </a:r>
            <a:endParaRPr lang="en-US">
              <a:solidFill>
                <a:schemeClr val="bg1"/>
              </a:solidFill>
              <a:latin typeface="Roboto Medium" panose="02000000000000000000" pitchFamily="2" charset="0"/>
              <a:ea typeface="Roboto Medium" panose="02000000000000000000" pitchFamily="2" charset="0"/>
              <a:cs typeface="Lato Semibold" panose="020F0502020204030203" pitchFamily="34" charset="0"/>
            </a:endParaRPr>
          </a:p>
        </p:txBody>
      </p:sp>
      <p:sp>
        <p:nvSpPr>
          <p:cNvPr id="55" name="Pentagon 54">
            <a:extLst>
              <a:ext uri="{FF2B5EF4-FFF2-40B4-BE49-F238E27FC236}">
                <a16:creationId xmlns:a16="http://schemas.microsoft.com/office/drawing/2014/main" id="{2718D0A1-7C31-8F4E-8B1D-8862C8BB1ACF}"/>
              </a:ext>
            </a:extLst>
          </p:cNvPr>
          <p:cNvSpPr/>
          <p:nvPr/>
        </p:nvSpPr>
        <p:spPr>
          <a:xfrm>
            <a:off x="10727390" y="1899896"/>
            <a:ext cx="473088" cy="425618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56" name="Right Triangle 55">
            <a:extLst>
              <a:ext uri="{FF2B5EF4-FFF2-40B4-BE49-F238E27FC236}">
                <a16:creationId xmlns:a16="http://schemas.microsoft.com/office/drawing/2014/main" id="{2EF87709-23AA-6546-B9EE-99B0E1603645}"/>
              </a:ext>
            </a:extLst>
          </p:cNvPr>
          <p:cNvSpPr/>
          <p:nvPr/>
        </p:nvSpPr>
        <p:spPr>
          <a:xfrm flipH="1" flipV="1">
            <a:off x="991524" y="3593531"/>
            <a:ext cx="149672" cy="191053"/>
          </a:xfrm>
          <a:prstGeom prst="rt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57" name="Right Triangle 56">
            <a:extLst>
              <a:ext uri="{FF2B5EF4-FFF2-40B4-BE49-F238E27FC236}">
                <a16:creationId xmlns:a16="http://schemas.microsoft.com/office/drawing/2014/main" id="{56BFC36A-608A-5247-9F9D-80917E5B14D8}"/>
              </a:ext>
            </a:extLst>
          </p:cNvPr>
          <p:cNvSpPr/>
          <p:nvPr/>
        </p:nvSpPr>
        <p:spPr>
          <a:xfrm flipH="1" flipV="1">
            <a:off x="3479084" y="3174024"/>
            <a:ext cx="154231" cy="191053"/>
          </a:xfrm>
          <a:prstGeom prst="rt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58" name="Right Triangle 57">
            <a:extLst>
              <a:ext uri="{FF2B5EF4-FFF2-40B4-BE49-F238E27FC236}">
                <a16:creationId xmlns:a16="http://schemas.microsoft.com/office/drawing/2014/main" id="{846A32EF-8D27-2941-A98C-439F35899EF1}"/>
              </a:ext>
            </a:extLst>
          </p:cNvPr>
          <p:cNvSpPr/>
          <p:nvPr/>
        </p:nvSpPr>
        <p:spPr>
          <a:xfrm flipH="1" flipV="1">
            <a:off x="5992712" y="2748260"/>
            <a:ext cx="144489" cy="191053"/>
          </a:xfrm>
          <a:prstGeom prst="rtTriangl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59" name="Right Triangle 58">
            <a:extLst>
              <a:ext uri="{FF2B5EF4-FFF2-40B4-BE49-F238E27FC236}">
                <a16:creationId xmlns:a16="http://schemas.microsoft.com/office/drawing/2014/main" id="{B061A5FA-7DCD-9C4D-810F-A0984628F11C}"/>
              </a:ext>
            </a:extLst>
          </p:cNvPr>
          <p:cNvSpPr/>
          <p:nvPr/>
        </p:nvSpPr>
        <p:spPr>
          <a:xfrm flipH="1" flipV="1">
            <a:off x="8486195" y="2328589"/>
            <a:ext cx="144489" cy="191053"/>
          </a:xfrm>
          <a:prstGeom prst="rtTriangl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DCD5520-5FAF-F74D-A821-B6B75A8641D7}"/>
              </a:ext>
            </a:extLst>
          </p:cNvPr>
          <p:cNvSpPr/>
          <p:nvPr/>
        </p:nvSpPr>
        <p:spPr>
          <a:xfrm>
            <a:off x="1137748" y="3596050"/>
            <a:ext cx="2341337" cy="16573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78" name="Rectangle 61">
            <a:extLst>
              <a:ext uri="{FF2B5EF4-FFF2-40B4-BE49-F238E27FC236}">
                <a16:creationId xmlns:a16="http://schemas.microsoft.com/office/drawing/2014/main" id="{4D268C8F-88BF-6342-9B50-B7200C3B56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6621" y="4291512"/>
            <a:ext cx="196359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marL="0" indent="0" algn="ctr"/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Facturering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en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bank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koppeling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.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Molli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koppeling</a:t>
            </a:r>
            <a:endParaRPr lang="en-US" sz="1200" b="0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79" name="CuadroTexto 395">
            <a:extLst>
              <a:ext uri="{FF2B5EF4-FFF2-40B4-BE49-F238E27FC236}">
                <a16:creationId xmlns:a16="http://schemas.microsoft.com/office/drawing/2014/main" id="{52F602F1-E31F-2B40-8A0E-2BEB5606CB58}"/>
              </a:ext>
            </a:extLst>
          </p:cNvPr>
          <p:cNvSpPr txBox="1"/>
          <p:nvPr/>
        </p:nvSpPr>
        <p:spPr>
          <a:xfrm>
            <a:off x="1261515" y="3706737"/>
            <a:ext cx="2028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Backoffice </a:t>
            </a:r>
            <a:r>
              <a:rPr lang="en-US" sz="1600" dirty="0" err="1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Administgratie</a:t>
            </a:r>
            <a:r>
              <a:rPr lang="en-US" sz="1600" dirty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 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06FC132-4FBF-B649-ACAF-6FF791E601F9}"/>
              </a:ext>
            </a:extLst>
          </p:cNvPr>
          <p:cNvSpPr/>
          <p:nvPr/>
        </p:nvSpPr>
        <p:spPr>
          <a:xfrm>
            <a:off x="3628898" y="3170431"/>
            <a:ext cx="2341337" cy="16573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74" name="Rectangle 61">
            <a:extLst>
              <a:ext uri="{FF2B5EF4-FFF2-40B4-BE49-F238E27FC236}">
                <a16:creationId xmlns:a16="http://schemas.microsoft.com/office/drawing/2014/main" id="{74669EF7-EEEE-E64B-A0C2-F4CE88D54E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7771" y="3739456"/>
            <a:ext cx="196359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marL="0" indent="0" algn="ctr"/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Live style layout</a:t>
            </a:r>
          </a:p>
        </p:txBody>
      </p:sp>
      <p:sp>
        <p:nvSpPr>
          <p:cNvPr id="75" name="CuadroTexto 395">
            <a:extLst>
              <a:ext uri="{FF2B5EF4-FFF2-40B4-BE49-F238E27FC236}">
                <a16:creationId xmlns:a16="http://schemas.microsoft.com/office/drawing/2014/main" id="{35338FCF-E908-A243-9074-5230BB23861C}"/>
              </a:ext>
            </a:extLst>
          </p:cNvPr>
          <p:cNvSpPr txBox="1"/>
          <p:nvPr/>
        </p:nvSpPr>
        <p:spPr>
          <a:xfrm>
            <a:off x="3785218" y="3447069"/>
            <a:ext cx="2028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Forum </a:t>
            </a:r>
            <a:endParaRPr lang="en-US" sz="1600" b="1" dirty="0">
              <a:solidFill>
                <a:schemeClr val="tx2"/>
              </a:solidFill>
              <a:latin typeface="Roboto Medium" panose="02000000000000000000" pitchFamily="2" charset="0"/>
              <a:ea typeface="Roboto Medium" panose="02000000000000000000" pitchFamily="2" charset="0"/>
              <a:cs typeface="Lato Semibold" panose="020F0502020204030203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314BEFB0-7256-3346-8ECD-E17AA8B51D55}"/>
              </a:ext>
            </a:extLst>
          </p:cNvPr>
          <p:cNvSpPr/>
          <p:nvPr/>
        </p:nvSpPr>
        <p:spPr>
          <a:xfrm>
            <a:off x="6142526" y="2754208"/>
            <a:ext cx="2341337" cy="16573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70" name="Rectangle 61">
            <a:extLst>
              <a:ext uri="{FF2B5EF4-FFF2-40B4-BE49-F238E27FC236}">
                <a16:creationId xmlns:a16="http://schemas.microsoft.com/office/drawing/2014/main" id="{F118BA25-1760-BE4F-84E7-CC65B14DB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1399" y="3323234"/>
            <a:ext cx="196359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marL="0" indent="0" algn="ctr"/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Register van Schrijver,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Coschrijvers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en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professional Check, Forum </a:t>
            </a:r>
          </a:p>
          <a:p>
            <a:pPr marL="0" indent="0" algn="ctr"/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Inzict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wie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schrijft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wat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volgen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EAT</a:t>
            </a:r>
          </a:p>
        </p:txBody>
      </p:sp>
      <p:sp>
        <p:nvSpPr>
          <p:cNvPr id="71" name="CuadroTexto 395">
            <a:extLst>
              <a:ext uri="{FF2B5EF4-FFF2-40B4-BE49-F238E27FC236}">
                <a16:creationId xmlns:a16="http://schemas.microsoft.com/office/drawing/2014/main" id="{C1EB677D-5115-D340-B6B6-6C6D7752D4BE}"/>
              </a:ext>
            </a:extLst>
          </p:cNvPr>
          <p:cNvSpPr txBox="1"/>
          <p:nvPr/>
        </p:nvSpPr>
        <p:spPr>
          <a:xfrm>
            <a:off x="6298846" y="3030846"/>
            <a:ext cx="2028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Auditors pages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45845C2-EBBD-8747-8F1B-6D0DF7BAFCB7}"/>
              </a:ext>
            </a:extLst>
          </p:cNvPr>
          <p:cNvSpPr/>
          <p:nvPr/>
        </p:nvSpPr>
        <p:spPr>
          <a:xfrm>
            <a:off x="8630229" y="2325413"/>
            <a:ext cx="2341337" cy="16573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66" name="Rectangle 61">
            <a:extLst>
              <a:ext uri="{FF2B5EF4-FFF2-40B4-BE49-F238E27FC236}">
                <a16:creationId xmlns:a16="http://schemas.microsoft.com/office/drawing/2014/main" id="{49A0033D-0CCB-9149-B21E-CD36F7AC3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8975" y="3237046"/>
            <a:ext cx="19635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marL="0" indent="0" algn="ctr"/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Patiëntn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uitnodigien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via mail van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uit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Exquise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. </a:t>
            </a:r>
          </a:p>
        </p:txBody>
      </p:sp>
      <p:sp>
        <p:nvSpPr>
          <p:cNvPr id="67" name="CuadroTexto 395">
            <a:extLst>
              <a:ext uri="{FF2B5EF4-FFF2-40B4-BE49-F238E27FC236}">
                <a16:creationId xmlns:a16="http://schemas.microsoft.com/office/drawing/2014/main" id="{216C11D6-8B0B-0D42-B369-4B623897514C}"/>
              </a:ext>
            </a:extLst>
          </p:cNvPr>
          <p:cNvSpPr txBox="1"/>
          <p:nvPr/>
        </p:nvSpPr>
        <p:spPr>
          <a:xfrm>
            <a:off x="8786549" y="2602051"/>
            <a:ext cx="2028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Mail </a:t>
            </a:r>
            <a:r>
              <a:rPr lang="en-US" sz="1600" dirty="0" err="1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en</a:t>
            </a:r>
            <a:r>
              <a:rPr lang="en-US" sz="1600" dirty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 upload </a:t>
            </a:r>
            <a:r>
              <a:rPr lang="en-US" sz="1600" dirty="0" err="1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functies</a:t>
            </a:r>
            <a:r>
              <a:rPr lang="en-US" sz="1600" dirty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 </a:t>
            </a:r>
          </a:p>
        </p:txBody>
      </p:sp>
      <p:sp>
        <p:nvSpPr>
          <p:cNvPr id="35" name="Rectangle 67">
            <a:extLst>
              <a:ext uri="{FF2B5EF4-FFF2-40B4-BE49-F238E27FC236}">
                <a16:creationId xmlns:a16="http://schemas.microsoft.com/office/drawing/2014/main" id="{1F24DE46-659F-D24C-895A-C88D8D9309F1}"/>
              </a:ext>
            </a:extLst>
          </p:cNvPr>
          <p:cNvSpPr/>
          <p:nvPr/>
        </p:nvSpPr>
        <p:spPr>
          <a:xfrm>
            <a:off x="3648310" y="4946181"/>
            <a:ext cx="2341337" cy="10349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36" name="Rectangle 61">
            <a:extLst>
              <a:ext uri="{FF2B5EF4-FFF2-40B4-BE49-F238E27FC236}">
                <a16:creationId xmlns:a16="http://schemas.microsoft.com/office/drawing/2014/main" id="{EBC24AED-4EE5-3148-A84F-ED58C1DD2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5218" y="5253438"/>
            <a:ext cx="196359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marL="0" indent="0" algn="ctr"/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Samenwerking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Kwaliteit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in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praktijk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–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AutoAudit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checklist.  </a:t>
            </a:r>
          </a:p>
        </p:txBody>
      </p:sp>
      <p:sp>
        <p:nvSpPr>
          <p:cNvPr id="37" name="CuadroTexto 395">
            <a:extLst>
              <a:ext uri="{FF2B5EF4-FFF2-40B4-BE49-F238E27FC236}">
                <a16:creationId xmlns:a16="http://schemas.microsoft.com/office/drawing/2014/main" id="{5F42FFD4-FB4A-EE49-8FA4-8A7899D86C3B}"/>
              </a:ext>
            </a:extLst>
          </p:cNvPr>
          <p:cNvSpPr txBox="1"/>
          <p:nvPr/>
        </p:nvSpPr>
        <p:spPr>
          <a:xfrm>
            <a:off x="3721550" y="5015318"/>
            <a:ext cx="2028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Kwaliteit</a:t>
            </a:r>
            <a:r>
              <a:rPr lang="en-US" sz="1600" dirty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 in </a:t>
            </a:r>
            <a:r>
              <a:rPr lang="en-US" sz="1600" dirty="0" err="1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Praktijk</a:t>
            </a:r>
            <a:endParaRPr lang="en-US" sz="1600" dirty="0">
              <a:solidFill>
                <a:schemeClr val="tx2"/>
              </a:solidFill>
              <a:latin typeface="Roboto Medium" panose="02000000000000000000" pitchFamily="2" charset="0"/>
              <a:ea typeface="Roboto Medium" panose="02000000000000000000" pitchFamily="2" charset="0"/>
              <a:cs typeface="Lato Semibold" panose="020F0502020204030203" pitchFamily="34" charset="0"/>
            </a:endParaRPr>
          </a:p>
        </p:txBody>
      </p:sp>
      <p:sp>
        <p:nvSpPr>
          <p:cNvPr id="38" name="Rectangle 67">
            <a:extLst>
              <a:ext uri="{FF2B5EF4-FFF2-40B4-BE49-F238E27FC236}">
                <a16:creationId xmlns:a16="http://schemas.microsoft.com/office/drawing/2014/main" id="{5E47CEC7-BF01-B241-8C5D-0FA210A782AF}"/>
              </a:ext>
            </a:extLst>
          </p:cNvPr>
          <p:cNvSpPr/>
          <p:nvPr/>
        </p:nvSpPr>
        <p:spPr>
          <a:xfrm>
            <a:off x="6137201" y="4497861"/>
            <a:ext cx="2341337" cy="10349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39" name="Rectangle 61">
            <a:extLst>
              <a:ext uri="{FF2B5EF4-FFF2-40B4-BE49-F238E27FC236}">
                <a16:creationId xmlns:a16="http://schemas.microsoft.com/office/drawing/2014/main" id="{513FF20E-04FD-E840-8BAE-0477482B8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4109" y="4805118"/>
            <a:ext cx="196359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marL="0" indent="0" algn="ctr"/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35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schrijvers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- Co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schrijvers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en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Forum /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tekst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checkers</a:t>
            </a:r>
          </a:p>
        </p:txBody>
      </p:sp>
      <p:sp>
        <p:nvSpPr>
          <p:cNvPr id="46" name="CuadroTexto 395">
            <a:extLst>
              <a:ext uri="{FF2B5EF4-FFF2-40B4-BE49-F238E27FC236}">
                <a16:creationId xmlns:a16="http://schemas.microsoft.com/office/drawing/2014/main" id="{1658DF3B-95F3-4A49-B583-78D2C8875CE2}"/>
              </a:ext>
            </a:extLst>
          </p:cNvPr>
          <p:cNvSpPr txBox="1"/>
          <p:nvPr/>
        </p:nvSpPr>
        <p:spPr>
          <a:xfrm>
            <a:off x="6210441" y="4566998"/>
            <a:ext cx="2028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Autors</a:t>
            </a:r>
            <a:r>
              <a:rPr lang="en-US" sz="1600" dirty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 </a:t>
            </a:r>
          </a:p>
        </p:txBody>
      </p:sp>
      <p:sp>
        <p:nvSpPr>
          <p:cNvPr id="60" name="CuadroTexto 350">
            <a:extLst>
              <a:ext uri="{FF2B5EF4-FFF2-40B4-BE49-F238E27FC236}">
                <a16:creationId xmlns:a16="http://schemas.microsoft.com/office/drawing/2014/main" id="{29F94EA2-8BD3-B44C-A430-3A5AF35F9108}"/>
              </a:ext>
            </a:extLst>
          </p:cNvPr>
          <p:cNvSpPr txBox="1"/>
          <p:nvPr/>
        </p:nvSpPr>
        <p:spPr>
          <a:xfrm>
            <a:off x="2255762" y="511095"/>
            <a:ext cx="75599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Tandarts.nl</a:t>
            </a:r>
            <a:r>
              <a:rPr lang="en-US" sz="4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 in </a:t>
            </a:r>
            <a:r>
              <a:rPr lang="en-US" sz="4000" b="1" dirty="0" err="1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vogelvlucht</a:t>
            </a:r>
            <a:endParaRPr lang="en-US" sz="4000" b="1" dirty="0">
              <a:solidFill>
                <a:schemeClr val="tx2"/>
              </a:solidFill>
              <a:latin typeface="Poppins" pitchFamily="2" charset="77"/>
              <a:ea typeface="Lato Heavy" charset="0"/>
              <a:cs typeface="Poppins" pitchFamily="2" charset="77"/>
            </a:endParaRPr>
          </a:p>
        </p:txBody>
      </p:sp>
      <p:sp>
        <p:nvSpPr>
          <p:cNvPr id="61" name="CuadroTexto 351">
            <a:extLst>
              <a:ext uri="{FF2B5EF4-FFF2-40B4-BE49-F238E27FC236}">
                <a16:creationId xmlns:a16="http://schemas.microsoft.com/office/drawing/2014/main" id="{E4E60248-CCEF-874F-B93E-F53713035E64}"/>
              </a:ext>
            </a:extLst>
          </p:cNvPr>
          <p:cNvSpPr txBox="1"/>
          <p:nvPr/>
        </p:nvSpPr>
        <p:spPr>
          <a:xfrm>
            <a:off x="1237316" y="1206721"/>
            <a:ext cx="952051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err="1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Ontwikkelingen</a:t>
            </a:r>
            <a:r>
              <a:rPr lang="en-US" sz="9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van het platform door de </a:t>
            </a:r>
            <a:r>
              <a:rPr lang="en-US" sz="900" dirty="0" err="1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jaren</a:t>
            </a:r>
            <a:r>
              <a:rPr lang="en-US" sz="9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900" dirty="0" err="1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heen</a:t>
            </a:r>
            <a:r>
              <a:rPr lang="en-US" sz="9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28332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 4">
            <a:extLst>
              <a:ext uri="{FF2B5EF4-FFF2-40B4-BE49-F238E27FC236}">
                <a16:creationId xmlns:a16="http://schemas.microsoft.com/office/drawing/2014/main" id="{CBA02708-E3F0-7442-AC74-F3BA16FA6A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67448" y="11255360"/>
            <a:ext cx="362868" cy="447986"/>
          </a:xfrm>
          <a:custGeom>
            <a:avLst/>
            <a:gdLst>
              <a:gd name="T0" fmla="*/ 174 w 358"/>
              <a:gd name="T1" fmla="*/ 0 h 442"/>
              <a:gd name="T2" fmla="*/ 357 w 358"/>
              <a:gd name="T3" fmla="*/ 441 h 442"/>
              <a:gd name="T4" fmla="*/ 174 w 358"/>
              <a:gd name="T5" fmla="*/ 341 h 442"/>
              <a:gd name="T6" fmla="*/ 0 w 358"/>
              <a:gd name="T7" fmla="*/ 441 h 442"/>
              <a:gd name="T8" fmla="*/ 174 w 358"/>
              <a:gd name="T9" fmla="*/ 0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8" h="442">
                <a:moveTo>
                  <a:pt x="174" y="0"/>
                </a:moveTo>
                <a:lnTo>
                  <a:pt x="357" y="441"/>
                </a:lnTo>
                <a:lnTo>
                  <a:pt x="174" y="341"/>
                </a:lnTo>
                <a:lnTo>
                  <a:pt x="0" y="441"/>
                </a:lnTo>
                <a:lnTo>
                  <a:pt x="174" y="0"/>
                </a:lnTo>
              </a:path>
            </a:pathLst>
          </a:cu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40" name="Bent Arrow 39">
            <a:extLst>
              <a:ext uri="{FF2B5EF4-FFF2-40B4-BE49-F238E27FC236}">
                <a16:creationId xmlns:a16="http://schemas.microsoft.com/office/drawing/2014/main" id="{1CE6985A-C31E-8645-AD67-501E4B9054BC}"/>
              </a:ext>
            </a:extLst>
          </p:cNvPr>
          <p:cNvSpPr/>
          <p:nvPr/>
        </p:nvSpPr>
        <p:spPr>
          <a:xfrm>
            <a:off x="9624308" y="1167507"/>
            <a:ext cx="954741" cy="1274028"/>
          </a:xfrm>
          <a:prstGeom prst="bent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</a:endParaRPr>
          </a:p>
        </p:txBody>
      </p:sp>
      <p:sp>
        <p:nvSpPr>
          <p:cNvPr id="41" name="Bent Arrow 40">
            <a:extLst>
              <a:ext uri="{FF2B5EF4-FFF2-40B4-BE49-F238E27FC236}">
                <a16:creationId xmlns:a16="http://schemas.microsoft.com/office/drawing/2014/main" id="{545E3EFC-6236-7A42-97CA-B8503CC7B2EE}"/>
              </a:ext>
            </a:extLst>
          </p:cNvPr>
          <p:cNvSpPr/>
          <p:nvPr/>
        </p:nvSpPr>
        <p:spPr>
          <a:xfrm>
            <a:off x="7150990" y="1467481"/>
            <a:ext cx="954741" cy="1274028"/>
          </a:xfrm>
          <a:prstGeom prst="ben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</a:endParaRPr>
          </a:p>
        </p:txBody>
      </p:sp>
      <p:sp>
        <p:nvSpPr>
          <p:cNvPr id="42" name="Bent Arrow 41">
            <a:extLst>
              <a:ext uri="{FF2B5EF4-FFF2-40B4-BE49-F238E27FC236}">
                <a16:creationId xmlns:a16="http://schemas.microsoft.com/office/drawing/2014/main" id="{DCA5B1DB-146C-4049-9ABC-EFC0EB6A6195}"/>
              </a:ext>
            </a:extLst>
          </p:cNvPr>
          <p:cNvSpPr/>
          <p:nvPr/>
        </p:nvSpPr>
        <p:spPr>
          <a:xfrm>
            <a:off x="2141410" y="2276191"/>
            <a:ext cx="954741" cy="1274028"/>
          </a:xfrm>
          <a:prstGeom prst="ben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</a:endParaRPr>
          </a:p>
        </p:txBody>
      </p:sp>
      <p:sp>
        <p:nvSpPr>
          <p:cNvPr id="43" name="Bent Arrow 42">
            <a:extLst>
              <a:ext uri="{FF2B5EF4-FFF2-40B4-BE49-F238E27FC236}">
                <a16:creationId xmlns:a16="http://schemas.microsoft.com/office/drawing/2014/main" id="{78D7B96E-56A0-8048-9FAA-93F3E24BAB8D}"/>
              </a:ext>
            </a:extLst>
          </p:cNvPr>
          <p:cNvSpPr/>
          <p:nvPr/>
        </p:nvSpPr>
        <p:spPr>
          <a:xfrm>
            <a:off x="4612840" y="1902261"/>
            <a:ext cx="954741" cy="1274028"/>
          </a:xfrm>
          <a:prstGeom prst="ben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9611E8A-4336-3149-BACD-B7F4FFCA0AE1}"/>
              </a:ext>
            </a:extLst>
          </p:cNvPr>
          <p:cNvSpPr/>
          <p:nvPr/>
        </p:nvSpPr>
        <p:spPr>
          <a:xfrm>
            <a:off x="993259" y="3157731"/>
            <a:ext cx="2485826" cy="4256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2E270F5-0E22-4741-865B-256201AA7EAC}"/>
              </a:ext>
            </a:extLst>
          </p:cNvPr>
          <p:cNvSpPr/>
          <p:nvPr/>
        </p:nvSpPr>
        <p:spPr>
          <a:xfrm>
            <a:off x="3479084" y="2738537"/>
            <a:ext cx="2513628" cy="4256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9A48873-F4F7-0643-8010-45CFAA00EAEF}"/>
              </a:ext>
            </a:extLst>
          </p:cNvPr>
          <p:cNvSpPr/>
          <p:nvPr/>
        </p:nvSpPr>
        <p:spPr>
          <a:xfrm>
            <a:off x="5988892" y="2312916"/>
            <a:ext cx="2497303" cy="42561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5FE1FFE-EE5C-0449-A6A4-86DCC7017821}"/>
              </a:ext>
            </a:extLst>
          </p:cNvPr>
          <p:cNvSpPr/>
          <p:nvPr/>
        </p:nvSpPr>
        <p:spPr>
          <a:xfrm>
            <a:off x="8481331" y="1887297"/>
            <a:ext cx="2500455" cy="4256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51" name="CuadroTexto 395">
            <a:extLst>
              <a:ext uri="{FF2B5EF4-FFF2-40B4-BE49-F238E27FC236}">
                <a16:creationId xmlns:a16="http://schemas.microsoft.com/office/drawing/2014/main" id="{C8B2A8A4-0A2A-C84B-8205-9DE1622694F9}"/>
              </a:ext>
            </a:extLst>
          </p:cNvPr>
          <p:cNvSpPr txBox="1"/>
          <p:nvPr/>
        </p:nvSpPr>
        <p:spPr>
          <a:xfrm>
            <a:off x="1237581" y="3224346"/>
            <a:ext cx="2028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Juli</a:t>
            </a:r>
            <a:endParaRPr lang="en-US" dirty="0">
              <a:solidFill>
                <a:schemeClr val="bg1"/>
              </a:solidFill>
              <a:latin typeface="Roboto Medium" panose="02000000000000000000" pitchFamily="2" charset="0"/>
              <a:ea typeface="Roboto Medium" panose="02000000000000000000" pitchFamily="2" charset="0"/>
              <a:cs typeface="Lato Semibold" panose="020F0502020204030203" pitchFamily="34" charset="0"/>
            </a:endParaRPr>
          </a:p>
        </p:txBody>
      </p:sp>
      <p:sp>
        <p:nvSpPr>
          <p:cNvPr id="52" name="CuadroTexto 395">
            <a:extLst>
              <a:ext uri="{FF2B5EF4-FFF2-40B4-BE49-F238E27FC236}">
                <a16:creationId xmlns:a16="http://schemas.microsoft.com/office/drawing/2014/main" id="{25100CC2-7A1F-284D-BC8F-8E42E7CC08D1}"/>
              </a:ext>
            </a:extLst>
          </p:cNvPr>
          <p:cNvSpPr txBox="1"/>
          <p:nvPr/>
        </p:nvSpPr>
        <p:spPr>
          <a:xfrm>
            <a:off x="3724620" y="2804197"/>
            <a:ext cx="2028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Augustus</a:t>
            </a:r>
          </a:p>
        </p:txBody>
      </p:sp>
      <p:sp>
        <p:nvSpPr>
          <p:cNvPr id="53" name="CuadroTexto 395">
            <a:extLst>
              <a:ext uri="{FF2B5EF4-FFF2-40B4-BE49-F238E27FC236}">
                <a16:creationId xmlns:a16="http://schemas.microsoft.com/office/drawing/2014/main" id="{FE6E0959-64AA-3D40-96E7-7D3A27FEEDE7}"/>
              </a:ext>
            </a:extLst>
          </p:cNvPr>
          <p:cNvSpPr txBox="1"/>
          <p:nvPr/>
        </p:nvSpPr>
        <p:spPr>
          <a:xfrm>
            <a:off x="6244905" y="2379531"/>
            <a:ext cx="2028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September</a:t>
            </a:r>
          </a:p>
        </p:txBody>
      </p:sp>
      <p:sp>
        <p:nvSpPr>
          <p:cNvPr id="54" name="CuadroTexto 395">
            <a:extLst>
              <a:ext uri="{FF2B5EF4-FFF2-40B4-BE49-F238E27FC236}">
                <a16:creationId xmlns:a16="http://schemas.microsoft.com/office/drawing/2014/main" id="{35240EB1-3D5D-3742-BCA5-0CFAFD005B1C}"/>
              </a:ext>
            </a:extLst>
          </p:cNvPr>
          <p:cNvSpPr txBox="1"/>
          <p:nvPr/>
        </p:nvSpPr>
        <p:spPr>
          <a:xfrm>
            <a:off x="8733869" y="1938422"/>
            <a:ext cx="2028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Oktober</a:t>
            </a:r>
            <a:endParaRPr lang="en-US" dirty="0">
              <a:solidFill>
                <a:schemeClr val="bg1"/>
              </a:solidFill>
              <a:latin typeface="Roboto Medium" panose="02000000000000000000" pitchFamily="2" charset="0"/>
              <a:ea typeface="Roboto Medium" panose="02000000000000000000" pitchFamily="2" charset="0"/>
              <a:cs typeface="Lato Semibold" panose="020F0502020204030203" pitchFamily="34" charset="0"/>
            </a:endParaRPr>
          </a:p>
        </p:txBody>
      </p:sp>
      <p:sp>
        <p:nvSpPr>
          <p:cNvPr id="55" name="Pentagon 54">
            <a:extLst>
              <a:ext uri="{FF2B5EF4-FFF2-40B4-BE49-F238E27FC236}">
                <a16:creationId xmlns:a16="http://schemas.microsoft.com/office/drawing/2014/main" id="{2718D0A1-7C31-8F4E-8B1D-8862C8BB1ACF}"/>
              </a:ext>
            </a:extLst>
          </p:cNvPr>
          <p:cNvSpPr/>
          <p:nvPr/>
        </p:nvSpPr>
        <p:spPr>
          <a:xfrm>
            <a:off x="10727390" y="1887196"/>
            <a:ext cx="473088" cy="425618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56" name="Right Triangle 55">
            <a:extLst>
              <a:ext uri="{FF2B5EF4-FFF2-40B4-BE49-F238E27FC236}">
                <a16:creationId xmlns:a16="http://schemas.microsoft.com/office/drawing/2014/main" id="{2EF87709-23AA-6546-B9EE-99B0E1603645}"/>
              </a:ext>
            </a:extLst>
          </p:cNvPr>
          <p:cNvSpPr/>
          <p:nvPr/>
        </p:nvSpPr>
        <p:spPr>
          <a:xfrm flipH="1" flipV="1">
            <a:off x="991524" y="3580831"/>
            <a:ext cx="149672" cy="191053"/>
          </a:xfrm>
          <a:prstGeom prst="rt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57" name="Right Triangle 56">
            <a:extLst>
              <a:ext uri="{FF2B5EF4-FFF2-40B4-BE49-F238E27FC236}">
                <a16:creationId xmlns:a16="http://schemas.microsoft.com/office/drawing/2014/main" id="{56BFC36A-608A-5247-9F9D-80917E5B14D8}"/>
              </a:ext>
            </a:extLst>
          </p:cNvPr>
          <p:cNvSpPr/>
          <p:nvPr/>
        </p:nvSpPr>
        <p:spPr>
          <a:xfrm flipH="1" flipV="1">
            <a:off x="3479084" y="3161324"/>
            <a:ext cx="154231" cy="191053"/>
          </a:xfrm>
          <a:prstGeom prst="rt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58" name="Right Triangle 57">
            <a:extLst>
              <a:ext uri="{FF2B5EF4-FFF2-40B4-BE49-F238E27FC236}">
                <a16:creationId xmlns:a16="http://schemas.microsoft.com/office/drawing/2014/main" id="{846A32EF-8D27-2941-A98C-439F35899EF1}"/>
              </a:ext>
            </a:extLst>
          </p:cNvPr>
          <p:cNvSpPr/>
          <p:nvPr/>
        </p:nvSpPr>
        <p:spPr>
          <a:xfrm flipH="1" flipV="1">
            <a:off x="5992712" y="2735560"/>
            <a:ext cx="144489" cy="191053"/>
          </a:xfrm>
          <a:prstGeom prst="rtTriangl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59" name="Right Triangle 58">
            <a:extLst>
              <a:ext uri="{FF2B5EF4-FFF2-40B4-BE49-F238E27FC236}">
                <a16:creationId xmlns:a16="http://schemas.microsoft.com/office/drawing/2014/main" id="{B061A5FA-7DCD-9C4D-810F-A0984628F11C}"/>
              </a:ext>
            </a:extLst>
          </p:cNvPr>
          <p:cNvSpPr/>
          <p:nvPr/>
        </p:nvSpPr>
        <p:spPr>
          <a:xfrm flipH="1" flipV="1">
            <a:off x="8486195" y="2315889"/>
            <a:ext cx="144489" cy="191053"/>
          </a:xfrm>
          <a:prstGeom prst="rtTriangl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DCD5520-5FAF-F74D-A821-B6B75A8641D7}"/>
              </a:ext>
            </a:extLst>
          </p:cNvPr>
          <p:cNvSpPr/>
          <p:nvPr/>
        </p:nvSpPr>
        <p:spPr>
          <a:xfrm>
            <a:off x="1137748" y="3583350"/>
            <a:ext cx="2341337" cy="16573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78" name="Rectangle 61">
            <a:extLst>
              <a:ext uri="{FF2B5EF4-FFF2-40B4-BE49-F238E27FC236}">
                <a16:creationId xmlns:a16="http://schemas.microsoft.com/office/drawing/2014/main" id="{4D268C8F-88BF-6342-9B50-B7200C3B56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6621" y="4278812"/>
            <a:ext cx="19635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marL="0" indent="0" algn="ctr"/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Overeenkomst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met Google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voor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weergave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van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hun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reviews van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meer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dan 20.000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stuks</a:t>
            </a:r>
            <a:endParaRPr lang="en-US" sz="1200" b="0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79" name="CuadroTexto 395">
            <a:extLst>
              <a:ext uri="{FF2B5EF4-FFF2-40B4-BE49-F238E27FC236}">
                <a16:creationId xmlns:a16="http://schemas.microsoft.com/office/drawing/2014/main" id="{52F602F1-E31F-2B40-8A0E-2BEB5606CB58}"/>
              </a:ext>
            </a:extLst>
          </p:cNvPr>
          <p:cNvSpPr txBox="1"/>
          <p:nvPr/>
        </p:nvSpPr>
        <p:spPr>
          <a:xfrm>
            <a:off x="1261515" y="3694037"/>
            <a:ext cx="2028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Google review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06FC132-4FBF-B649-ACAF-6FF791E601F9}"/>
              </a:ext>
            </a:extLst>
          </p:cNvPr>
          <p:cNvSpPr/>
          <p:nvPr/>
        </p:nvSpPr>
        <p:spPr>
          <a:xfrm>
            <a:off x="3628898" y="3157731"/>
            <a:ext cx="2341337" cy="16573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74" name="Rectangle 61">
            <a:extLst>
              <a:ext uri="{FF2B5EF4-FFF2-40B4-BE49-F238E27FC236}">
                <a16:creationId xmlns:a16="http://schemas.microsoft.com/office/drawing/2014/main" id="{74669EF7-EEEE-E64B-A0C2-F4CE88D54E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7771" y="3676357"/>
            <a:ext cx="196359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marL="0" indent="0" algn="ctr"/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Koppeling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van 3 van de 14 database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voor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breede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en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diepe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geautomatiseerde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praktijk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info.</a:t>
            </a:r>
          </a:p>
          <a:p>
            <a:pPr marL="0" indent="0" algn="ctr"/>
            <a:endParaRPr lang="en-US" sz="1200" b="0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314BEFB0-7256-3346-8ECD-E17AA8B51D55}"/>
              </a:ext>
            </a:extLst>
          </p:cNvPr>
          <p:cNvSpPr/>
          <p:nvPr/>
        </p:nvSpPr>
        <p:spPr>
          <a:xfrm>
            <a:off x="6142526" y="2741508"/>
            <a:ext cx="2341337" cy="16573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70" name="Rectangle 61">
            <a:extLst>
              <a:ext uri="{FF2B5EF4-FFF2-40B4-BE49-F238E27FC236}">
                <a16:creationId xmlns:a16="http://schemas.microsoft.com/office/drawing/2014/main" id="{F118BA25-1760-BE4F-84E7-CC65B14DB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7435" y="3439972"/>
            <a:ext cx="196359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marL="0" indent="0" algn="ctr"/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Partner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samenwerking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met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Patiënten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Federatie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en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YouVia</a:t>
            </a:r>
            <a:endParaRPr lang="en-US" sz="1200" b="0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71" name="CuadroTexto 395">
            <a:extLst>
              <a:ext uri="{FF2B5EF4-FFF2-40B4-BE49-F238E27FC236}">
                <a16:creationId xmlns:a16="http://schemas.microsoft.com/office/drawing/2014/main" id="{C1EB677D-5115-D340-B6B6-6C6D7752D4BE}"/>
              </a:ext>
            </a:extLst>
          </p:cNvPr>
          <p:cNvSpPr txBox="1"/>
          <p:nvPr/>
        </p:nvSpPr>
        <p:spPr>
          <a:xfrm>
            <a:off x="6255657" y="2767602"/>
            <a:ext cx="2028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Zorgkaart</a:t>
            </a:r>
            <a:r>
              <a:rPr lang="en-US" sz="1600" dirty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 Nederland  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45845C2-EBBD-8747-8F1B-6D0DF7BAFCB7}"/>
              </a:ext>
            </a:extLst>
          </p:cNvPr>
          <p:cNvSpPr/>
          <p:nvPr/>
        </p:nvSpPr>
        <p:spPr>
          <a:xfrm>
            <a:off x="8630229" y="2312713"/>
            <a:ext cx="2341337" cy="16573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66" name="Rectangle 61">
            <a:extLst>
              <a:ext uri="{FF2B5EF4-FFF2-40B4-BE49-F238E27FC236}">
                <a16:creationId xmlns:a16="http://schemas.microsoft.com/office/drawing/2014/main" id="{49A0033D-0CCB-9149-B21E-CD36F7AC3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8975" y="3224346"/>
            <a:ext cx="196359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marL="0" indent="0" algn="ctr"/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klanten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vertellen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. </a:t>
            </a:r>
          </a:p>
          <a:p>
            <a:pPr marL="0" indent="0" algn="ctr"/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Meer dan 100.000 review op het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platfrom</a:t>
            </a:r>
            <a:endParaRPr lang="en-US" sz="1200" b="0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36" name="Rectangle 67">
            <a:extLst>
              <a:ext uri="{FF2B5EF4-FFF2-40B4-BE49-F238E27FC236}">
                <a16:creationId xmlns:a16="http://schemas.microsoft.com/office/drawing/2014/main" id="{B445D4EB-4E39-B645-A403-FAE95306D9E6}"/>
              </a:ext>
            </a:extLst>
          </p:cNvPr>
          <p:cNvSpPr/>
          <p:nvPr/>
        </p:nvSpPr>
        <p:spPr>
          <a:xfrm>
            <a:off x="8634643" y="4087984"/>
            <a:ext cx="2341337" cy="10349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37" name="Rectangle 61">
            <a:extLst>
              <a:ext uri="{FF2B5EF4-FFF2-40B4-BE49-F238E27FC236}">
                <a16:creationId xmlns:a16="http://schemas.microsoft.com/office/drawing/2014/main" id="{C0EFCF9A-B794-8743-8C0A-9822C6BB0C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86548" y="4143776"/>
            <a:ext cx="19635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indent="-9144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marL="0" indent="0" algn="ctr"/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Introductie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behandelaar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200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pagina</a:t>
            </a:r>
            <a:r>
              <a:rPr lang="en-US" sz="12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.</a:t>
            </a:r>
          </a:p>
        </p:txBody>
      </p:sp>
      <p:sp>
        <p:nvSpPr>
          <p:cNvPr id="75" name="CuadroTexto 395">
            <a:extLst>
              <a:ext uri="{FF2B5EF4-FFF2-40B4-BE49-F238E27FC236}">
                <a16:creationId xmlns:a16="http://schemas.microsoft.com/office/drawing/2014/main" id="{35338FCF-E908-A243-9074-5230BB23861C}"/>
              </a:ext>
            </a:extLst>
          </p:cNvPr>
          <p:cNvSpPr txBox="1"/>
          <p:nvPr/>
        </p:nvSpPr>
        <p:spPr>
          <a:xfrm>
            <a:off x="8786548" y="2440782"/>
            <a:ext cx="2028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Praktijken</a:t>
            </a:r>
            <a:r>
              <a:rPr lang="en-US" sz="1600" dirty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 / </a:t>
            </a:r>
            <a:r>
              <a:rPr lang="en-US" sz="1600" dirty="0" err="1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Behandelaar</a:t>
            </a:r>
            <a:r>
              <a:rPr lang="en-US" sz="1600" dirty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pagina</a:t>
            </a:r>
            <a:r>
              <a:rPr lang="en-US" sz="1600" dirty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Lato Semibold" panose="020F0502020204030203" pitchFamily="34" charset="0"/>
              </a:rPr>
              <a:t> 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D7F9078A-F40C-7A48-81F2-D2C42E827ACA}"/>
              </a:ext>
            </a:extLst>
          </p:cNvPr>
          <p:cNvSpPr txBox="1"/>
          <p:nvPr/>
        </p:nvSpPr>
        <p:spPr>
          <a:xfrm>
            <a:off x="3835713" y="3229321"/>
            <a:ext cx="1731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Back - office </a:t>
            </a:r>
          </a:p>
        </p:txBody>
      </p:sp>
      <p:sp>
        <p:nvSpPr>
          <p:cNvPr id="39" name="CuadroTexto 350">
            <a:extLst>
              <a:ext uri="{FF2B5EF4-FFF2-40B4-BE49-F238E27FC236}">
                <a16:creationId xmlns:a16="http://schemas.microsoft.com/office/drawing/2014/main" id="{E0F3DEA7-ED61-1044-BCF2-ACD240339497}"/>
              </a:ext>
            </a:extLst>
          </p:cNvPr>
          <p:cNvSpPr txBox="1"/>
          <p:nvPr/>
        </p:nvSpPr>
        <p:spPr>
          <a:xfrm>
            <a:off x="2255762" y="511095"/>
            <a:ext cx="75599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Tandarts.nl</a:t>
            </a:r>
            <a:r>
              <a:rPr lang="en-US" sz="4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 in </a:t>
            </a:r>
            <a:r>
              <a:rPr lang="en-US" sz="4000" b="1" dirty="0" err="1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vogelvlucht</a:t>
            </a:r>
            <a:endParaRPr lang="en-US" sz="4000" b="1" dirty="0">
              <a:solidFill>
                <a:schemeClr val="tx2"/>
              </a:solidFill>
              <a:latin typeface="Poppins" pitchFamily="2" charset="77"/>
              <a:ea typeface="Lato Heavy" charset="0"/>
              <a:cs typeface="Poppins" pitchFamily="2" charset="77"/>
            </a:endParaRPr>
          </a:p>
        </p:txBody>
      </p:sp>
      <p:sp>
        <p:nvSpPr>
          <p:cNvPr id="46" name="CuadroTexto 351">
            <a:extLst>
              <a:ext uri="{FF2B5EF4-FFF2-40B4-BE49-F238E27FC236}">
                <a16:creationId xmlns:a16="http://schemas.microsoft.com/office/drawing/2014/main" id="{D4319FE8-0687-264A-A63F-294E25C8CE5B}"/>
              </a:ext>
            </a:extLst>
          </p:cNvPr>
          <p:cNvSpPr txBox="1"/>
          <p:nvPr/>
        </p:nvSpPr>
        <p:spPr>
          <a:xfrm>
            <a:off x="1237316" y="1206721"/>
            <a:ext cx="952051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err="1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Ontwikkelingen</a:t>
            </a:r>
            <a:r>
              <a:rPr lang="en-US" sz="9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van het platform door de </a:t>
            </a:r>
            <a:r>
              <a:rPr lang="en-US" sz="900" dirty="0" err="1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jaren</a:t>
            </a:r>
            <a:r>
              <a:rPr lang="en-US" sz="9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900" dirty="0" err="1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heen</a:t>
            </a:r>
            <a:r>
              <a:rPr lang="en-US" sz="9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2952366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15173</TotalTime>
  <Words>305</Words>
  <Application>Microsoft Macintosh PowerPoint</Application>
  <PresentationFormat>Breedbeeld</PresentationFormat>
  <Paragraphs>76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Lato Light</vt:lpstr>
      <vt:lpstr>Poppins</vt:lpstr>
      <vt:lpstr>Roboto Medium</vt:lpstr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Walter Lorjé</dc:creator>
  <cp:lastModifiedBy>Walter Lorjé</cp:lastModifiedBy>
  <cp:revision>14</cp:revision>
  <cp:lastPrinted>2021-10-13T10:24:15Z</cp:lastPrinted>
  <dcterms:created xsi:type="dcterms:W3CDTF">2021-06-07T19:13:58Z</dcterms:created>
  <dcterms:modified xsi:type="dcterms:W3CDTF">2021-10-13T13:21:19Z</dcterms:modified>
</cp:coreProperties>
</file>